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0">
  <p:sldMasterIdLst>
    <p:sldMasterId id="2147483660" r:id="rId1"/>
  </p:sldMasterIdLst>
  <p:notesMasterIdLst>
    <p:notesMasterId r:id="rId22"/>
  </p:notesMasterIdLst>
  <p:sldIdLst>
    <p:sldId id="257" r:id="rId2"/>
    <p:sldId id="260" r:id="rId3"/>
    <p:sldId id="261" r:id="rId4"/>
    <p:sldId id="262" r:id="rId5"/>
    <p:sldId id="263" r:id="rId6"/>
    <p:sldId id="298" r:id="rId7"/>
    <p:sldId id="299" r:id="rId8"/>
    <p:sldId id="300" r:id="rId9"/>
    <p:sldId id="301" r:id="rId10"/>
    <p:sldId id="280" r:id="rId11"/>
    <p:sldId id="265" r:id="rId12"/>
    <p:sldId id="264" r:id="rId13"/>
    <p:sldId id="285" r:id="rId14"/>
    <p:sldId id="286" r:id="rId15"/>
    <p:sldId id="287" r:id="rId16"/>
    <p:sldId id="288" r:id="rId17"/>
    <p:sldId id="277" r:id="rId18"/>
    <p:sldId id="278" r:id="rId19"/>
    <p:sldId id="279" r:id="rId20"/>
    <p:sldId id="272"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3" d="100"/>
          <a:sy n="73" d="100"/>
        </p:scale>
        <p:origin x="-1212" y="1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18DF71-7639-4990-9129-007FDB03EE5B}" type="datetimeFigureOut">
              <a:rPr lang="ru-RU" smtClean="0"/>
              <a:pPr/>
              <a:t>10.03.2020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D9DD6B-E8E2-4E98-AE47-62EF0DD01ECE}"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DD9DD6B-E8E2-4E98-AE47-62EF0DD01ECE}" type="slidenum">
              <a:rPr lang="ru-RU" smtClean="0"/>
              <a:pPr/>
              <a:t>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1676DAE7-8D9D-4637-8971-F51AC3FF4393}" type="datetime1">
              <a:rPr lang="ru-RU" smtClean="0"/>
              <a:pPr/>
              <a:t>10.03.2020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0AA39464-637D-4B94-B730-6050C498EEA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E88E4C5-8AFC-4324-B4CC-CCCBBAB6089A}" type="datetime1">
              <a:rPr lang="ru-RU" smtClean="0"/>
              <a:pPr/>
              <a:t>10.03.2020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AA39464-637D-4B94-B730-6050C498EEA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EC18A07E-6C75-40EF-A3D6-A9D7F1D4143D}" type="datetime1">
              <a:rPr lang="ru-RU" smtClean="0"/>
              <a:pPr/>
              <a:t>10.03.2020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AA39464-637D-4B94-B730-6050C498EEA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DD552B4-5324-478B-B228-84CD0F3FF139}" type="datetime1">
              <a:rPr lang="ru-RU" smtClean="0"/>
              <a:pPr/>
              <a:t>10.03.2020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AA39464-637D-4B94-B730-6050C498EEA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7AB3942-69AA-43CD-8B3D-64D1D6EFEA2F}" type="datetime1">
              <a:rPr lang="ru-RU" smtClean="0"/>
              <a:pPr/>
              <a:t>10.03.2020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AA39464-637D-4B94-B730-6050C498EEA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9A096D6-41B1-4DEC-B2C5-F0613D541FC0}" type="datetime1">
              <a:rPr lang="ru-RU" smtClean="0"/>
              <a:pPr/>
              <a:t>10.03.2020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AA39464-637D-4B94-B730-6050C498EEA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E6C7E6B-C360-40A2-A0DF-10476B7C6057}" type="datetime1">
              <a:rPr lang="ru-RU" smtClean="0"/>
              <a:pPr/>
              <a:t>10.03.2020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AA39464-637D-4B94-B730-6050C498EEA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1D239D9-BDD4-423B-9557-CBF0F59C1F9E}" type="datetime1">
              <a:rPr lang="ru-RU" smtClean="0"/>
              <a:pPr/>
              <a:t>10.03.2020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AA39464-637D-4B94-B730-6050C498EEA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6727AF5D-7E01-49F5-85B1-66C479021D23}" type="datetime1">
              <a:rPr lang="ru-RU" smtClean="0"/>
              <a:pPr/>
              <a:t>10.03.2020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0AA39464-637D-4B94-B730-6050C498EEA6}"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8654690-A816-4560-8643-FDA1B524BA9F}" type="datetime1">
              <a:rPr lang="ru-RU" smtClean="0"/>
              <a:pPr/>
              <a:t>10.03.2020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AA39464-637D-4B94-B730-6050C498EEA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0C32C14-0D7A-41D6-A3B8-06C2C9E4248D}" type="datetime1">
              <a:rPr lang="ru-RU" smtClean="0"/>
              <a:pPr/>
              <a:t>10.03.2020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AA39464-637D-4B94-B730-6050C498EEA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028A3D0-F82A-4E94-AACD-D388834DE991}" type="datetime1">
              <a:rPr lang="ru-RU" smtClean="0"/>
              <a:pPr/>
              <a:t>10.03.2020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AA39464-637D-4B94-B730-6050C498EEA6}"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jl:1026672.0%2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jl:30127693.0%20"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jl:30366245.1020000%20"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jl:51039354.0%20"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jl:31573197.0%20"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75656" y="1556792"/>
            <a:ext cx="5976938" cy="1800225"/>
          </a:xfrm>
          <a:solidFill>
            <a:schemeClr val="bg2">
              <a:lumMod val="20000"/>
              <a:lumOff val="80000"/>
              <a:alpha val="73000"/>
            </a:schemeClr>
          </a:solidFill>
        </p:spPr>
        <p:style>
          <a:lnRef idx="1">
            <a:schemeClr val="accent1"/>
          </a:lnRef>
          <a:fillRef idx="2">
            <a:schemeClr val="accent1"/>
          </a:fillRef>
          <a:effectRef idx="1">
            <a:schemeClr val="accent1"/>
          </a:effectRef>
          <a:fontRef idx="minor">
            <a:schemeClr val="dk1"/>
          </a:fontRef>
        </p:style>
        <p:txBody>
          <a:bodyPr rtlCol="0" anchor="ctr">
            <a:normAutofit/>
          </a:bodyPr>
          <a:lstStyle/>
          <a:p>
            <a:pPr algn="ctr" eaLnBrk="1" fontAlgn="auto" hangingPunct="1">
              <a:spcAft>
                <a:spcPts val="0"/>
              </a:spcAft>
              <a:defRPr/>
            </a:pPr>
            <a:r>
              <a:rPr lang="kk-KZ" sz="3200" b="1" dirty="0" smtClean="0">
                <a:solidFill>
                  <a:schemeClr val="bg2">
                    <a:lumMod val="25000"/>
                  </a:schemeClr>
                </a:solidFill>
                <a:latin typeface="Times New Roman" pitchFamily="18" charset="0"/>
                <a:cs typeface="Times New Roman" pitchFamily="18" charset="0"/>
              </a:rPr>
              <a:t>ЖЕКЕ ТАБЫС САЛЫҒЫ</a:t>
            </a:r>
            <a:endParaRPr lang="ru-RU" sz="3200" b="1" dirty="0" smtClean="0">
              <a:solidFill>
                <a:schemeClr val="bg2">
                  <a:lumMod val="25000"/>
                </a:schemeClr>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2916238" y="4941888"/>
            <a:ext cx="5832475" cy="1439862"/>
          </a:xfrm>
        </p:spPr>
        <p:txBody>
          <a:bodyPr rtlCol="0">
            <a:normAutofit/>
          </a:bodyPr>
          <a:lstStyle/>
          <a:p>
            <a:pPr eaLnBrk="1" fontAlgn="auto" hangingPunct="1">
              <a:spcAft>
                <a:spcPts val="0"/>
              </a:spcAft>
              <a:buFont typeface="Arial" pitchFamily="34" charset="0"/>
              <a:buNone/>
              <a:defRPr/>
            </a:pPr>
            <a:endParaRPr lang="kk-KZ" sz="2400" dirty="0" smtClean="0">
              <a:solidFill>
                <a:schemeClr val="bg2">
                  <a:lumMod val="25000"/>
                </a:schemeClr>
              </a:solidFill>
              <a:latin typeface="Times New Roman" pitchFamily="18" charset="0"/>
              <a:cs typeface="Times New Roman" pitchFamily="18" charset="0"/>
            </a:endParaRPr>
          </a:p>
          <a:p>
            <a:pPr eaLnBrk="1" fontAlgn="auto" hangingPunct="1">
              <a:spcAft>
                <a:spcPts val="0"/>
              </a:spcAft>
              <a:buFont typeface="Arial" pitchFamily="34" charset="0"/>
              <a:buNone/>
              <a:defRPr/>
            </a:pPr>
            <a:endParaRPr lang="ru-RU" sz="2400" dirty="0" smtClean="0">
              <a:solidFill>
                <a:schemeClr val="bg2">
                  <a:lumMod val="2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0"/>
            <a:ext cx="8964488" cy="2062103"/>
          </a:xfrm>
          <a:prstGeom prst="rect">
            <a:avLst/>
          </a:prstGeom>
        </p:spPr>
        <p:txBody>
          <a:bodyPr wrap="square">
            <a:spAutoFit/>
          </a:bodyPr>
          <a:lstStyle/>
          <a:p>
            <a:r>
              <a:rPr lang="ru-RU" sz="2800" dirty="0" smtClean="0">
                <a:latin typeface="Times New Roman" pitchFamily="18" charset="0"/>
                <a:cs typeface="Times New Roman" pitchFamily="18" charset="0"/>
              </a:rPr>
              <a:t> </a:t>
            </a:r>
            <a:r>
              <a:rPr lang="ru-RU" sz="1600" b="1" dirty="0" err="1" smtClean="0"/>
              <a:t>Төлеушілер:</a:t>
            </a:r>
            <a:r>
              <a:rPr lang="ru-RU" sz="1600" b="1" dirty="0" smtClean="0"/>
              <a:t> </a:t>
            </a:r>
            <a:endParaRPr lang="ru-RU" sz="1600" b="1" dirty="0" smtClean="0"/>
          </a:p>
          <a:p>
            <a:r>
              <a:rPr lang="ru-RU" sz="1600" dirty="0" err="1" smtClean="0"/>
              <a:t>Жеке</a:t>
            </a:r>
            <a:r>
              <a:rPr lang="ru-RU" sz="1600" dirty="0" smtClean="0"/>
              <a:t> </a:t>
            </a:r>
            <a:r>
              <a:rPr lang="ru-RU" sz="1600" dirty="0" err="1" smtClean="0"/>
              <a:t>тұлғаның төлем көзінен және дербес</a:t>
            </a:r>
            <a:r>
              <a:rPr lang="ru-RU" sz="1600" dirty="0" smtClean="0"/>
              <a:t> </a:t>
            </a:r>
            <a:r>
              <a:rPr lang="ru-RU" sz="1600" dirty="0" err="1" smtClean="0"/>
              <a:t>салық </a:t>
            </a:r>
            <a:r>
              <a:rPr lang="ru-RU" sz="1600" dirty="0" smtClean="0"/>
              <a:t>салу </a:t>
            </a:r>
            <a:r>
              <a:rPr lang="ru-RU" sz="1600" dirty="0" err="1" smtClean="0"/>
              <a:t>кезіндегі</a:t>
            </a:r>
            <a:r>
              <a:rPr lang="ru-RU" sz="1600" dirty="0" smtClean="0"/>
              <a:t> </a:t>
            </a:r>
            <a:r>
              <a:rPr lang="ru-RU" sz="1600" dirty="0" err="1" smtClean="0"/>
              <a:t>салық салынатын</a:t>
            </a:r>
            <a:r>
              <a:rPr lang="ru-RU" sz="1600" dirty="0" smtClean="0"/>
              <a:t> </a:t>
            </a:r>
            <a:r>
              <a:rPr lang="ru-RU" sz="1600" dirty="0" err="1" smtClean="0"/>
              <a:t>кірісі</a:t>
            </a:r>
            <a:r>
              <a:rPr lang="ru-RU" sz="1600" dirty="0" smtClean="0"/>
              <a:t> </a:t>
            </a:r>
            <a:r>
              <a:rPr lang="ru-RU" sz="1600" dirty="0" err="1" smtClean="0"/>
              <a:t>түріндегі салық салу</a:t>
            </a:r>
            <a:r>
              <a:rPr lang="ru-RU" sz="1600" dirty="0" smtClean="0"/>
              <a:t> объект</a:t>
            </a:r>
            <a:r>
              <a:rPr lang="en-US" sz="1600" dirty="0" err="1" smtClean="0"/>
              <a:t>i</a:t>
            </a:r>
            <a:r>
              <a:rPr lang="ru-RU" sz="1600" dirty="0" err="1" smtClean="0"/>
              <a:t>лер</a:t>
            </a:r>
            <a:r>
              <a:rPr lang="en-US" sz="1600" dirty="0" err="1" smtClean="0"/>
              <a:t>i</a:t>
            </a:r>
            <a:r>
              <a:rPr lang="ru-RU" sz="1600" dirty="0" smtClean="0"/>
              <a:t> бар </a:t>
            </a:r>
            <a:r>
              <a:rPr lang="ru-RU" sz="1600" dirty="0" err="1" smtClean="0"/>
              <a:t>жеке</a:t>
            </a:r>
            <a:r>
              <a:rPr lang="ru-RU" sz="1600" dirty="0" smtClean="0"/>
              <a:t> </a:t>
            </a:r>
            <a:r>
              <a:rPr lang="ru-RU" sz="1600" dirty="0" err="1" smtClean="0"/>
              <a:t>тұлғалар жеке</a:t>
            </a:r>
            <a:r>
              <a:rPr lang="ru-RU" sz="1600" dirty="0" smtClean="0"/>
              <a:t> </a:t>
            </a:r>
            <a:r>
              <a:rPr lang="ru-RU" sz="1600" dirty="0" err="1" smtClean="0"/>
              <a:t>табыс</a:t>
            </a:r>
            <a:r>
              <a:rPr lang="ru-RU" sz="1600" dirty="0" smtClean="0"/>
              <a:t> </a:t>
            </a:r>
            <a:r>
              <a:rPr lang="ru-RU" sz="1600" dirty="0" err="1" smtClean="0"/>
              <a:t>салығын төлеуш</a:t>
            </a:r>
            <a:r>
              <a:rPr lang="en-US" sz="1600" dirty="0" err="1" smtClean="0"/>
              <a:t>i</a:t>
            </a:r>
            <a:r>
              <a:rPr lang="ru-RU" sz="1600" dirty="0" err="1" smtClean="0"/>
              <a:t>лер</a:t>
            </a:r>
            <a:r>
              <a:rPr lang="ru-RU" sz="1600" dirty="0" smtClean="0"/>
              <a:t> </a:t>
            </a:r>
            <a:r>
              <a:rPr lang="ru-RU" sz="1600" dirty="0" err="1" smtClean="0"/>
              <a:t>болып</a:t>
            </a:r>
            <a:r>
              <a:rPr lang="ru-RU" sz="1600" dirty="0" smtClean="0"/>
              <a:t> </a:t>
            </a:r>
            <a:r>
              <a:rPr lang="ru-RU" sz="1600" dirty="0" err="1" smtClean="0"/>
              <a:t>табылады</a:t>
            </a:r>
            <a:r>
              <a:rPr lang="ru-RU" sz="1600" dirty="0" smtClean="0"/>
              <a:t>.</a:t>
            </a:r>
            <a:r>
              <a:rPr lang="ru-RU" sz="1600" b="1" dirty="0" smtClean="0"/>
              <a:t> </a:t>
            </a:r>
            <a:endParaRPr lang="ru-RU" sz="1600" b="1" dirty="0" smtClean="0"/>
          </a:p>
          <a:p>
            <a:r>
              <a:rPr lang="ru-RU" sz="1600" b="1" dirty="0" err="1" smtClean="0"/>
              <a:t>Салық </a:t>
            </a:r>
            <a:r>
              <a:rPr lang="ru-RU" sz="1600" b="1" dirty="0" smtClean="0"/>
              <a:t>салу </a:t>
            </a:r>
            <a:r>
              <a:rPr lang="ru-RU" sz="1600" b="1" dirty="0" err="1" smtClean="0"/>
              <a:t>объектілері</a:t>
            </a:r>
            <a:endParaRPr lang="ru-RU" sz="1600" dirty="0" smtClean="0"/>
          </a:p>
          <a:p>
            <a:r>
              <a:rPr lang="en-US" sz="1600" dirty="0" smtClean="0"/>
              <a:t>     </a:t>
            </a:r>
            <a:r>
              <a:rPr lang="ru-RU" sz="1600" dirty="0" smtClean="0"/>
              <a:t> </a:t>
            </a:r>
            <a:r>
              <a:rPr lang="ru-RU" sz="1600" dirty="0" err="1" smtClean="0"/>
              <a:t>Мыналар</a:t>
            </a:r>
            <a:r>
              <a:rPr lang="ru-RU" sz="1600" dirty="0" smtClean="0"/>
              <a:t> </a:t>
            </a:r>
            <a:r>
              <a:rPr lang="ru-RU" sz="1600" dirty="0" err="1" smtClean="0"/>
              <a:t>жеке</a:t>
            </a:r>
            <a:r>
              <a:rPr lang="ru-RU" sz="1600" dirty="0" smtClean="0"/>
              <a:t> </a:t>
            </a:r>
            <a:r>
              <a:rPr lang="ru-RU" sz="1600" dirty="0" err="1" smtClean="0"/>
              <a:t>табыс</a:t>
            </a:r>
            <a:r>
              <a:rPr lang="ru-RU" sz="1600" dirty="0" smtClean="0"/>
              <a:t> </a:t>
            </a:r>
            <a:r>
              <a:rPr lang="ru-RU" sz="1600" dirty="0" err="1" smtClean="0"/>
              <a:t>салығы салынатын</a:t>
            </a:r>
            <a:r>
              <a:rPr lang="ru-RU" sz="1600" dirty="0" smtClean="0"/>
              <a:t> </a:t>
            </a:r>
            <a:r>
              <a:rPr lang="ru-RU" sz="1600" dirty="0" err="1" smtClean="0"/>
              <a:t>объектілер</a:t>
            </a:r>
            <a:r>
              <a:rPr lang="ru-RU" sz="1600" dirty="0" smtClean="0"/>
              <a:t> </a:t>
            </a:r>
            <a:r>
              <a:rPr lang="ru-RU" sz="1600" dirty="0" err="1" smtClean="0"/>
              <a:t>болып</a:t>
            </a:r>
            <a:r>
              <a:rPr lang="ru-RU" sz="1600" dirty="0" smtClean="0"/>
              <a:t> </a:t>
            </a:r>
            <a:r>
              <a:rPr lang="ru-RU" sz="1600" dirty="0" err="1" smtClean="0"/>
              <a:t>табылады</a:t>
            </a:r>
            <a:r>
              <a:rPr lang="ru-RU" sz="1600" dirty="0" smtClean="0"/>
              <a:t>:</a:t>
            </a:r>
          </a:p>
          <a:p>
            <a:r>
              <a:rPr lang="en-US" sz="1600" dirty="0" smtClean="0"/>
              <a:t>     </a:t>
            </a:r>
            <a:r>
              <a:rPr lang="ru-RU" sz="1600" dirty="0" smtClean="0"/>
              <a:t> 1) </a:t>
            </a:r>
            <a:r>
              <a:rPr lang="ru-RU" sz="1600" dirty="0" err="1" smtClean="0"/>
              <a:t>жеке</a:t>
            </a:r>
            <a:r>
              <a:rPr lang="ru-RU" sz="1600" dirty="0" smtClean="0"/>
              <a:t> </a:t>
            </a:r>
            <a:r>
              <a:rPr lang="ru-RU" sz="1600" dirty="0" err="1" smtClean="0"/>
              <a:t>тұлғаның төлем көзінен салық салынатын</a:t>
            </a:r>
            <a:r>
              <a:rPr lang="ru-RU" sz="1600" dirty="0" smtClean="0"/>
              <a:t> </a:t>
            </a:r>
            <a:r>
              <a:rPr lang="ru-RU" sz="1600" dirty="0" err="1" smtClean="0"/>
              <a:t>кірісі</a:t>
            </a:r>
            <a:r>
              <a:rPr lang="ru-RU" sz="1600" dirty="0" smtClean="0"/>
              <a:t>;</a:t>
            </a:r>
          </a:p>
          <a:p>
            <a:r>
              <a:rPr lang="ru-RU" sz="1600" dirty="0" smtClean="0"/>
              <a:t> </a:t>
            </a:r>
            <a:r>
              <a:rPr lang="en-US" sz="1600" dirty="0" smtClean="0"/>
              <a:t>     </a:t>
            </a:r>
            <a:r>
              <a:rPr lang="ru-RU" sz="1600" dirty="0" smtClean="0"/>
              <a:t> 2) </a:t>
            </a:r>
            <a:r>
              <a:rPr lang="ru-RU" sz="1600" dirty="0" err="1" smtClean="0"/>
              <a:t>жеке</a:t>
            </a:r>
            <a:r>
              <a:rPr lang="ru-RU" sz="1600" dirty="0" smtClean="0"/>
              <a:t> </a:t>
            </a:r>
            <a:r>
              <a:rPr lang="ru-RU" sz="1600" dirty="0" err="1" smtClean="0"/>
              <a:t>тұлғаның дербес</a:t>
            </a:r>
            <a:r>
              <a:rPr lang="ru-RU" sz="1600" dirty="0" smtClean="0"/>
              <a:t> </a:t>
            </a:r>
            <a:r>
              <a:rPr lang="ru-RU" sz="1600" dirty="0" err="1" smtClean="0"/>
              <a:t>салық </a:t>
            </a:r>
            <a:r>
              <a:rPr lang="ru-RU" sz="1600" dirty="0" smtClean="0"/>
              <a:t>салу </a:t>
            </a:r>
            <a:r>
              <a:rPr lang="ru-RU" sz="1600" dirty="0" err="1" smtClean="0"/>
              <a:t>кезіндегі</a:t>
            </a:r>
            <a:r>
              <a:rPr lang="ru-RU" sz="1600" dirty="0" smtClean="0"/>
              <a:t> </a:t>
            </a:r>
            <a:r>
              <a:rPr lang="ru-RU" sz="1600" dirty="0" err="1" smtClean="0"/>
              <a:t>салық салынатын</a:t>
            </a:r>
            <a:r>
              <a:rPr lang="ru-RU" sz="1600" dirty="0" smtClean="0"/>
              <a:t> </a:t>
            </a:r>
            <a:r>
              <a:rPr lang="ru-RU" sz="1600" dirty="0" err="1" smtClean="0"/>
              <a:t>кірісі</a:t>
            </a:r>
            <a:r>
              <a:rPr lang="ru-RU" sz="1600" dirty="0" smtClean="0"/>
              <a:t>.</a:t>
            </a:r>
            <a:r>
              <a:rPr lang="ru-RU" sz="2000" dirty="0" smtClean="0"/>
              <a:t> </a:t>
            </a:r>
            <a:endParaRPr lang="ru-RU" sz="2800" dirty="0">
              <a:latin typeface="Times New Roman" pitchFamily="18" charset="0"/>
              <a:cs typeface="Times New Roman" pitchFamily="18" charset="0"/>
            </a:endParaRPr>
          </a:p>
        </p:txBody>
      </p:sp>
      <p:sp>
        <p:nvSpPr>
          <p:cNvPr id="12" name="Прямоугольник 11"/>
          <p:cNvSpPr/>
          <p:nvPr/>
        </p:nvSpPr>
        <p:spPr>
          <a:xfrm>
            <a:off x="0" y="2060848"/>
            <a:ext cx="9144000" cy="4770537"/>
          </a:xfrm>
          <a:prstGeom prst="rect">
            <a:avLst/>
          </a:prstGeom>
        </p:spPr>
        <p:txBody>
          <a:bodyPr wrap="square">
            <a:spAutoFit/>
          </a:bodyPr>
          <a:lstStyle/>
          <a:p>
            <a:r>
              <a:rPr lang="en-US" sz="1600" b="1" dirty="0" err="1" smtClean="0"/>
              <a:t>Стандартты</a:t>
            </a:r>
            <a:r>
              <a:rPr lang="en-US" sz="1600" b="1" dirty="0" smtClean="0"/>
              <a:t> </a:t>
            </a:r>
            <a:r>
              <a:rPr lang="en-US" sz="1600" b="1" dirty="0" err="1" smtClean="0"/>
              <a:t>шегерімдер</a:t>
            </a:r>
            <a:endParaRPr lang="ru-RU" sz="1600" dirty="0" smtClean="0"/>
          </a:p>
          <a:p>
            <a:r>
              <a:rPr lang="en-US" sz="1600" dirty="0" smtClean="0"/>
              <a:t>      1. </a:t>
            </a:r>
            <a:r>
              <a:rPr lang="en-US" sz="1600" dirty="0" err="1" smtClean="0"/>
              <a:t>Мыналар</a:t>
            </a:r>
            <a:r>
              <a:rPr lang="en-US" sz="1600" dirty="0" smtClean="0"/>
              <a:t> </a:t>
            </a:r>
            <a:r>
              <a:rPr lang="en-US" sz="1600" dirty="0" err="1" smtClean="0"/>
              <a:t>стандартты</a:t>
            </a:r>
            <a:r>
              <a:rPr lang="en-US" sz="1600" dirty="0" smtClean="0"/>
              <a:t> </a:t>
            </a:r>
            <a:r>
              <a:rPr lang="en-US" sz="1600" dirty="0" err="1" smtClean="0"/>
              <a:t>шегерімдер</a:t>
            </a:r>
            <a:r>
              <a:rPr lang="en-US" sz="1600" dirty="0" smtClean="0"/>
              <a:t> </a:t>
            </a:r>
            <a:r>
              <a:rPr lang="en-US" sz="1600" dirty="0" err="1" smtClean="0"/>
              <a:t>болып</a:t>
            </a:r>
            <a:r>
              <a:rPr lang="en-US" sz="1600" dirty="0" smtClean="0"/>
              <a:t> </a:t>
            </a:r>
            <a:r>
              <a:rPr lang="en-US" sz="1600" dirty="0" err="1" smtClean="0"/>
              <a:t>табылады</a:t>
            </a:r>
            <a:r>
              <a:rPr lang="en-US" sz="1600" dirty="0" smtClean="0"/>
              <a:t>:</a:t>
            </a:r>
            <a:endParaRPr lang="ru-RU" sz="1600" dirty="0" smtClean="0"/>
          </a:p>
          <a:p>
            <a:r>
              <a:rPr lang="en-US" sz="1600" dirty="0" smtClean="0"/>
              <a:t>      1) </a:t>
            </a:r>
            <a:r>
              <a:rPr lang="en-US" sz="1600" dirty="0" err="1" smtClean="0"/>
              <a:t>республикалық</a:t>
            </a:r>
            <a:r>
              <a:rPr lang="en-US" sz="1600" dirty="0" smtClean="0"/>
              <a:t> </a:t>
            </a:r>
            <a:r>
              <a:rPr lang="en-US" sz="1600" dirty="0" err="1" smtClean="0"/>
              <a:t>бюджет</a:t>
            </a:r>
            <a:r>
              <a:rPr lang="en-US" sz="1600" dirty="0" smtClean="0"/>
              <a:t> </a:t>
            </a:r>
            <a:r>
              <a:rPr lang="en-US" sz="1600" dirty="0" err="1" smtClean="0"/>
              <a:t>туралы</a:t>
            </a:r>
            <a:r>
              <a:rPr lang="en-US" sz="1600" dirty="0" smtClean="0"/>
              <a:t> </a:t>
            </a:r>
            <a:r>
              <a:rPr lang="en-US" sz="1600" dirty="0" err="1" smtClean="0"/>
              <a:t>заңда</a:t>
            </a:r>
            <a:r>
              <a:rPr lang="en-US" sz="1600" dirty="0" smtClean="0"/>
              <a:t> </a:t>
            </a:r>
            <a:r>
              <a:rPr lang="en-US" sz="1600" dirty="0" err="1" smtClean="0"/>
              <a:t>белгіленген</a:t>
            </a:r>
            <a:r>
              <a:rPr lang="en-US" sz="1600" dirty="0" smtClean="0"/>
              <a:t> </a:t>
            </a:r>
            <a:r>
              <a:rPr lang="en-US" sz="1600" dirty="0" err="1" smtClean="0"/>
              <a:t>және</a:t>
            </a:r>
            <a:r>
              <a:rPr lang="en-US" sz="1600" dirty="0" smtClean="0"/>
              <a:t> </a:t>
            </a:r>
            <a:r>
              <a:rPr lang="en-US" sz="1600" dirty="0" err="1" smtClean="0"/>
              <a:t>тиісті</a:t>
            </a:r>
            <a:r>
              <a:rPr lang="en-US" sz="1600" dirty="0" smtClean="0"/>
              <a:t> </a:t>
            </a:r>
            <a:r>
              <a:rPr lang="en-US" sz="1600" dirty="0" err="1" smtClean="0"/>
              <a:t>қаржы</a:t>
            </a:r>
            <a:r>
              <a:rPr lang="en-US" sz="1600" dirty="0" smtClean="0"/>
              <a:t> </a:t>
            </a:r>
            <a:r>
              <a:rPr lang="en-US" sz="1600" dirty="0" err="1" smtClean="0"/>
              <a:t>жылының</a:t>
            </a:r>
            <a:r>
              <a:rPr lang="en-US" sz="1600" dirty="0" smtClean="0"/>
              <a:t> 1 </a:t>
            </a:r>
            <a:r>
              <a:rPr lang="en-US" sz="1600" dirty="0" err="1" smtClean="0"/>
              <a:t>қаңтарына</a:t>
            </a:r>
            <a:r>
              <a:rPr lang="en-US" sz="1600" dirty="0" smtClean="0"/>
              <a:t> </a:t>
            </a:r>
            <a:r>
              <a:rPr lang="en-US" sz="1600" dirty="0" err="1" smtClean="0"/>
              <a:t>қолданыста</a:t>
            </a:r>
            <a:r>
              <a:rPr lang="en-US" sz="1600" dirty="0" smtClean="0"/>
              <a:t> </a:t>
            </a:r>
            <a:r>
              <a:rPr lang="en-US" sz="1600" dirty="0" err="1" smtClean="0"/>
              <a:t>болатын</a:t>
            </a:r>
            <a:r>
              <a:rPr lang="en-US" sz="1600" dirty="0" smtClean="0"/>
              <a:t> </a:t>
            </a:r>
            <a:r>
              <a:rPr lang="en-US" sz="1600" dirty="0" err="1" smtClean="0"/>
              <a:t>бір</a:t>
            </a:r>
            <a:r>
              <a:rPr lang="en-US" sz="1600" dirty="0" smtClean="0"/>
              <a:t> </a:t>
            </a:r>
            <a:r>
              <a:rPr lang="en-US" sz="1600" dirty="0" err="1" smtClean="0"/>
              <a:t>ең</a:t>
            </a:r>
            <a:r>
              <a:rPr lang="en-US" sz="1600" dirty="0" smtClean="0"/>
              <a:t> </a:t>
            </a:r>
            <a:r>
              <a:rPr lang="en-US" sz="1600" dirty="0" err="1" smtClean="0"/>
              <a:t>төмен</a:t>
            </a:r>
            <a:r>
              <a:rPr lang="en-US" sz="1600" dirty="0" smtClean="0"/>
              <a:t> </a:t>
            </a:r>
            <a:r>
              <a:rPr lang="en-US" sz="1600" dirty="0" err="1" smtClean="0"/>
              <a:t>жалақы</a:t>
            </a:r>
            <a:r>
              <a:rPr lang="en-US" sz="1600" dirty="0" smtClean="0"/>
              <a:t> </a:t>
            </a:r>
            <a:r>
              <a:rPr lang="en-US" sz="1600" dirty="0" err="1" smtClean="0"/>
              <a:t>мөлшері</a:t>
            </a:r>
            <a:r>
              <a:rPr lang="en-US" sz="1600" dirty="0" smtClean="0"/>
              <a:t>. </a:t>
            </a:r>
            <a:r>
              <a:rPr lang="en-US" sz="1600" dirty="0" err="1" smtClean="0"/>
              <a:t>Стандартты</a:t>
            </a:r>
            <a:r>
              <a:rPr lang="en-US" sz="1600" dirty="0" smtClean="0"/>
              <a:t> </a:t>
            </a:r>
            <a:r>
              <a:rPr lang="en-US" sz="1600" dirty="0" err="1" smtClean="0"/>
              <a:t>шегерім</a:t>
            </a:r>
            <a:r>
              <a:rPr lang="en-US" sz="1600" dirty="0" smtClean="0"/>
              <a:t> </a:t>
            </a:r>
            <a:r>
              <a:rPr lang="en-US" sz="1600" dirty="0" err="1" smtClean="0"/>
              <a:t>әрбір</a:t>
            </a:r>
            <a:r>
              <a:rPr lang="en-US" sz="1600" dirty="0" smtClean="0"/>
              <a:t> </a:t>
            </a:r>
            <a:r>
              <a:rPr lang="en-US" sz="1600" dirty="0" err="1" smtClean="0"/>
              <a:t>күнтізбелік</a:t>
            </a:r>
            <a:r>
              <a:rPr lang="en-US" sz="1600" dirty="0" smtClean="0"/>
              <a:t> </a:t>
            </a:r>
            <a:r>
              <a:rPr lang="en-US" sz="1600" dirty="0" err="1" smtClean="0"/>
              <a:t>айға</a:t>
            </a:r>
            <a:r>
              <a:rPr lang="en-US" sz="1600" dirty="0" smtClean="0"/>
              <a:t> </a:t>
            </a:r>
            <a:r>
              <a:rPr lang="en-US" sz="1600" dirty="0" err="1" smtClean="0"/>
              <a:t>қолданылады</a:t>
            </a:r>
            <a:r>
              <a:rPr lang="en-US" sz="1600" dirty="0" smtClean="0"/>
              <a:t>. </a:t>
            </a:r>
            <a:r>
              <a:rPr lang="en-US" sz="1600" dirty="0" err="1" smtClean="0"/>
              <a:t>Күнтізбелік</a:t>
            </a:r>
            <a:r>
              <a:rPr lang="en-US" sz="1600" dirty="0" smtClean="0"/>
              <a:t> </a:t>
            </a:r>
            <a:r>
              <a:rPr lang="en-US" sz="1600" dirty="0" err="1" smtClean="0"/>
              <a:t>жыл</a:t>
            </a:r>
            <a:r>
              <a:rPr lang="en-US" sz="1600" dirty="0" smtClean="0"/>
              <a:t> </a:t>
            </a:r>
            <a:r>
              <a:rPr lang="en-US" sz="1600" dirty="0" err="1" smtClean="0"/>
              <a:t>үшін</a:t>
            </a:r>
            <a:r>
              <a:rPr lang="en-US" sz="1600" dirty="0" smtClean="0"/>
              <a:t> </a:t>
            </a:r>
            <a:r>
              <a:rPr lang="en-US" sz="1600" dirty="0" err="1" smtClean="0"/>
              <a:t>стандартты</a:t>
            </a:r>
            <a:r>
              <a:rPr lang="en-US" sz="1600" dirty="0" smtClean="0"/>
              <a:t> </a:t>
            </a:r>
            <a:r>
              <a:rPr lang="en-US" sz="1600" dirty="0" err="1" smtClean="0"/>
              <a:t>шегерімнің</a:t>
            </a:r>
            <a:r>
              <a:rPr lang="en-US" sz="1600" dirty="0" smtClean="0"/>
              <a:t> </a:t>
            </a:r>
            <a:r>
              <a:rPr lang="en-US" sz="1600" dirty="0" err="1" smtClean="0"/>
              <a:t>жалпы</a:t>
            </a:r>
            <a:r>
              <a:rPr lang="en-US" sz="1600" dirty="0" smtClean="0"/>
              <a:t> </a:t>
            </a:r>
            <a:r>
              <a:rPr lang="en-US" sz="1600" dirty="0" err="1" smtClean="0"/>
              <a:t>сомасы</a:t>
            </a:r>
            <a:r>
              <a:rPr lang="en-US" sz="1600" dirty="0" smtClean="0"/>
              <a:t> </a:t>
            </a:r>
            <a:r>
              <a:rPr lang="en-US" sz="1600" dirty="0" err="1" smtClean="0"/>
              <a:t>республикалық</a:t>
            </a:r>
            <a:r>
              <a:rPr lang="en-US" sz="1600" dirty="0" smtClean="0"/>
              <a:t> </a:t>
            </a:r>
            <a:r>
              <a:rPr lang="en-US" sz="1600" dirty="0" err="1" smtClean="0"/>
              <a:t>бюджет</a:t>
            </a:r>
            <a:r>
              <a:rPr lang="en-US" sz="1600" dirty="0" smtClean="0"/>
              <a:t> </a:t>
            </a:r>
            <a:r>
              <a:rPr lang="en-US" sz="1600" dirty="0" err="1" smtClean="0"/>
              <a:t>туралы</a:t>
            </a:r>
            <a:r>
              <a:rPr lang="en-US" sz="1600" dirty="0" smtClean="0"/>
              <a:t> </a:t>
            </a:r>
            <a:r>
              <a:rPr lang="en-US" sz="1600" dirty="0" err="1" smtClean="0"/>
              <a:t>заңда</a:t>
            </a:r>
            <a:r>
              <a:rPr lang="en-US" sz="1600" dirty="0" smtClean="0"/>
              <a:t> </a:t>
            </a:r>
            <a:r>
              <a:rPr lang="en-US" sz="1600" dirty="0" err="1" smtClean="0"/>
              <a:t>белгіленген</a:t>
            </a:r>
            <a:r>
              <a:rPr lang="en-US" sz="1600" dirty="0" smtClean="0"/>
              <a:t> </a:t>
            </a:r>
            <a:r>
              <a:rPr lang="en-US" sz="1600" dirty="0" err="1" smtClean="0"/>
              <a:t>және</a:t>
            </a:r>
            <a:r>
              <a:rPr lang="en-US" sz="1600" dirty="0" smtClean="0"/>
              <a:t> </a:t>
            </a:r>
            <a:r>
              <a:rPr lang="en-US" sz="1600" dirty="0" err="1" smtClean="0"/>
              <a:t>тиісті</a:t>
            </a:r>
            <a:r>
              <a:rPr lang="en-US" sz="1600" dirty="0" smtClean="0"/>
              <a:t> </a:t>
            </a:r>
            <a:r>
              <a:rPr lang="en-US" sz="1600" dirty="0" err="1" smtClean="0"/>
              <a:t>қаржы</a:t>
            </a:r>
            <a:r>
              <a:rPr lang="en-US" sz="1600" dirty="0" smtClean="0"/>
              <a:t> </a:t>
            </a:r>
            <a:r>
              <a:rPr lang="en-US" sz="1600" dirty="0" err="1" smtClean="0"/>
              <a:t>жылының</a:t>
            </a:r>
            <a:r>
              <a:rPr lang="en-US" sz="1600" dirty="0" smtClean="0"/>
              <a:t> 1 </a:t>
            </a:r>
            <a:r>
              <a:rPr lang="en-US" sz="1600" dirty="0" err="1" smtClean="0"/>
              <a:t>қаңтарына</a:t>
            </a:r>
            <a:r>
              <a:rPr lang="en-US" sz="1600" dirty="0" smtClean="0"/>
              <a:t> </a:t>
            </a:r>
            <a:r>
              <a:rPr lang="en-US" sz="1600" dirty="0" err="1" smtClean="0"/>
              <a:t>қолданыста</a:t>
            </a:r>
            <a:r>
              <a:rPr lang="en-US" sz="1600" dirty="0" smtClean="0"/>
              <a:t> </a:t>
            </a:r>
            <a:r>
              <a:rPr lang="en-US" sz="1600" dirty="0" err="1" smtClean="0"/>
              <a:t>болатын</a:t>
            </a:r>
            <a:r>
              <a:rPr lang="en-US" sz="1600" dirty="0" smtClean="0"/>
              <a:t> </a:t>
            </a:r>
            <a:r>
              <a:rPr lang="en-US" sz="1600" dirty="0" err="1" smtClean="0"/>
              <a:t>ең</a:t>
            </a:r>
            <a:r>
              <a:rPr lang="en-US" sz="1600" dirty="0" smtClean="0"/>
              <a:t> </a:t>
            </a:r>
            <a:r>
              <a:rPr lang="en-US" sz="1600" dirty="0" err="1" smtClean="0"/>
              <a:t>төмен</a:t>
            </a:r>
            <a:r>
              <a:rPr lang="en-US" sz="1600" dirty="0" smtClean="0"/>
              <a:t> </a:t>
            </a:r>
            <a:r>
              <a:rPr lang="en-US" sz="1600" dirty="0" err="1" smtClean="0"/>
              <a:t>жалақының</a:t>
            </a:r>
            <a:r>
              <a:rPr lang="en-US" sz="1600" dirty="0" smtClean="0"/>
              <a:t> 12 </a:t>
            </a:r>
            <a:r>
              <a:rPr lang="en-US" sz="1600" dirty="0" err="1" smtClean="0"/>
              <a:t>еселенген</a:t>
            </a:r>
            <a:r>
              <a:rPr lang="en-US" sz="1600" dirty="0" smtClean="0"/>
              <a:t> </a:t>
            </a:r>
            <a:r>
              <a:rPr lang="en-US" sz="1600" dirty="0" err="1" smtClean="0"/>
              <a:t>мөлшерінен</a:t>
            </a:r>
            <a:r>
              <a:rPr lang="en-US" sz="1600" dirty="0" smtClean="0"/>
              <a:t> </a:t>
            </a:r>
            <a:r>
              <a:rPr lang="en-US" sz="1600" dirty="0" err="1" smtClean="0"/>
              <a:t>аспауға</a:t>
            </a:r>
            <a:r>
              <a:rPr lang="en-US" sz="1600" dirty="0" smtClean="0"/>
              <a:t> </a:t>
            </a:r>
            <a:r>
              <a:rPr lang="en-US" sz="1600" dirty="0" err="1" smtClean="0"/>
              <a:t>тиіс</a:t>
            </a:r>
            <a:r>
              <a:rPr lang="en-US" sz="1600" dirty="0" smtClean="0"/>
              <a:t>;</a:t>
            </a:r>
            <a:r>
              <a:rPr lang="en-US" sz="1600" dirty="0" smtClean="0"/>
              <a:t>       2) </a:t>
            </a:r>
            <a:r>
              <a:rPr lang="en-US" sz="1600" dirty="0" err="1" smtClean="0"/>
              <a:t>осы</a:t>
            </a:r>
            <a:r>
              <a:rPr lang="en-US" sz="1600" dirty="0" smtClean="0"/>
              <a:t> </a:t>
            </a:r>
            <a:r>
              <a:rPr lang="en-US" sz="1600" dirty="0" err="1" smtClean="0"/>
              <a:t>тармақшаны</a:t>
            </a:r>
            <a:r>
              <a:rPr lang="en-US" sz="1600" dirty="0" smtClean="0"/>
              <a:t> </a:t>
            </a:r>
            <a:r>
              <a:rPr lang="en-US" sz="1600" dirty="0" err="1" smtClean="0"/>
              <a:t>қолдану</a:t>
            </a:r>
            <a:r>
              <a:rPr lang="en-US" sz="1600" dirty="0" smtClean="0"/>
              <a:t> </a:t>
            </a:r>
            <a:r>
              <a:rPr lang="en-US" sz="1600" dirty="0" err="1" smtClean="0"/>
              <a:t>күніне</a:t>
            </a:r>
            <a:r>
              <a:rPr lang="en-US" sz="1600" dirty="0" smtClean="0"/>
              <a:t> </a:t>
            </a:r>
            <a:r>
              <a:rPr lang="en-US" sz="1600" dirty="0" err="1" smtClean="0"/>
              <a:t>мұндай</a:t>
            </a:r>
            <a:r>
              <a:rPr lang="en-US" sz="1600" dirty="0" smtClean="0"/>
              <a:t> </a:t>
            </a:r>
            <a:r>
              <a:rPr lang="en-US" sz="1600" dirty="0" err="1" smtClean="0"/>
              <a:t>адамның</a:t>
            </a:r>
            <a:r>
              <a:rPr lang="en-US" sz="1600" dirty="0" smtClean="0"/>
              <a:t>:</a:t>
            </a:r>
            <a:endParaRPr lang="ru-RU" sz="1600" dirty="0" smtClean="0"/>
          </a:p>
          <a:p>
            <a:r>
              <a:rPr lang="en-US" sz="1600" dirty="0" smtClean="0"/>
              <a:t>      </a:t>
            </a:r>
            <a:r>
              <a:rPr lang="en-US" sz="1600" dirty="0" err="1" smtClean="0"/>
              <a:t>Ұлы</a:t>
            </a:r>
            <a:r>
              <a:rPr lang="en-US" sz="1600" dirty="0" smtClean="0"/>
              <a:t> </a:t>
            </a:r>
            <a:r>
              <a:rPr lang="en-US" sz="1600" dirty="0" err="1" smtClean="0"/>
              <a:t>Отан</a:t>
            </a:r>
            <a:r>
              <a:rPr lang="en-US" sz="1600" dirty="0" smtClean="0"/>
              <a:t> </a:t>
            </a:r>
            <a:r>
              <a:rPr lang="en-US" sz="1600" dirty="0" err="1" smtClean="0"/>
              <a:t>соғысына</a:t>
            </a:r>
            <a:r>
              <a:rPr lang="en-US" sz="1600" dirty="0" smtClean="0"/>
              <a:t> </a:t>
            </a:r>
            <a:r>
              <a:rPr lang="en-US" sz="1600" dirty="0" err="1" smtClean="0"/>
              <a:t>қатысушы</a:t>
            </a:r>
            <a:r>
              <a:rPr lang="en-US" sz="1600" dirty="0" smtClean="0"/>
              <a:t> </a:t>
            </a:r>
            <a:r>
              <a:rPr lang="en-US" sz="1600" dirty="0" err="1" smtClean="0"/>
              <a:t>және</a:t>
            </a:r>
            <a:r>
              <a:rPr lang="en-US" sz="1600" dirty="0" smtClean="0"/>
              <a:t> </a:t>
            </a:r>
            <a:r>
              <a:rPr lang="en-US" sz="1600" dirty="0" err="1" smtClean="0"/>
              <a:t>оған</a:t>
            </a:r>
            <a:r>
              <a:rPr lang="en-US" sz="1600" dirty="0" smtClean="0"/>
              <a:t> </a:t>
            </a:r>
            <a:r>
              <a:rPr lang="en-US" sz="1600" dirty="0" err="1" smtClean="0"/>
              <a:t>теңестірілген</a:t>
            </a:r>
            <a:r>
              <a:rPr lang="en-US" sz="1600" dirty="0" smtClean="0"/>
              <a:t> </a:t>
            </a:r>
            <a:r>
              <a:rPr lang="en-US" sz="1600" dirty="0" err="1" smtClean="0"/>
              <a:t>адам</a:t>
            </a:r>
            <a:r>
              <a:rPr lang="en-US" sz="1600" dirty="0" smtClean="0"/>
              <a:t>;</a:t>
            </a:r>
            <a:endParaRPr lang="ru-RU" sz="1600" dirty="0" smtClean="0"/>
          </a:p>
          <a:p>
            <a:r>
              <a:rPr lang="en-US" sz="1600" dirty="0" smtClean="0"/>
              <a:t>      </a:t>
            </a:r>
            <a:r>
              <a:rPr lang="en-US" sz="1600" dirty="0" err="1" smtClean="0"/>
              <a:t>Ұлы</a:t>
            </a:r>
            <a:r>
              <a:rPr lang="en-US" sz="1600" dirty="0" smtClean="0"/>
              <a:t> </a:t>
            </a:r>
            <a:r>
              <a:rPr lang="en-US" sz="1600" dirty="0" err="1" smtClean="0"/>
              <a:t>Отан</a:t>
            </a:r>
            <a:r>
              <a:rPr lang="en-US" sz="1600" dirty="0" smtClean="0"/>
              <a:t> </a:t>
            </a:r>
            <a:r>
              <a:rPr lang="en-US" sz="1600" dirty="0" err="1" smtClean="0"/>
              <a:t>соғысы</a:t>
            </a:r>
            <a:r>
              <a:rPr lang="en-US" sz="1600" dirty="0" smtClean="0"/>
              <a:t> </a:t>
            </a:r>
            <a:r>
              <a:rPr lang="en-US" sz="1600" dirty="0" err="1" smtClean="0"/>
              <a:t>жылдарында</a:t>
            </a:r>
            <a:r>
              <a:rPr lang="en-US" sz="1600" dirty="0" smtClean="0"/>
              <a:t> </a:t>
            </a:r>
            <a:r>
              <a:rPr lang="en-US" sz="1600" dirty="0" err="1" smtClean="0"/>
              <a:t>тылдағы</a:t>
            </a:r>
            <a:r>
              <a:rPr lang="en-US" sz="1600" dirty="0" smtClean="0"/>
              <a:t> </a:t>
            </a:r>
            <a:r>
              <a:rPr lang="en-US" sz="1600" dirty="0" err="1" smtClean="0"/>
              <a:t>қажырлы</a:t>
            </a:r>
            <a:r>
              <a:rPr lang="en-US" sz="1600" dirty="0" smtClean="0"/>
              <a:t> </a:t>
            </a:r>
            <a:r>
              <a:rPr lang="en-US" sz="1600" dirty="0" err="1" smtClean="0"/>
              <a:t>еңбегі</a:t>
            </a:r>
            <a:r>
              <a:rPr lang="en-US" sz="1600" dirty="0" smtClean="0"/>
              <a:t> </a:t>
            </a:r>
            <a:r>
              <a:rPr lang="en-US" sz="1600" dirty="0" err="1" smtClean="0"/>
              <a:t>мен</a:t>
            </a:r>
            <a:r>
              <a:rPr lang="en-US" sz="1600" dirty="0" smtClean="0"/>
              <a:t> </a:t>
            </a:r>
            <a:r>
              <a:rPr lang="en-US" sz="1600" dirty="0" err="1" smtClean="0"/>
              <a:t>мінсіз</a:t>
            </a:r>
            <a:r>
              <a:rPr lang="en-US" sz="1600" dirty="0" smtClean="0"/>
              <a:t> </a:t>
            </a:r>
            <a:r>
              <a:rPr lang="en-US" sz="1600" dirty="0" err="1" smtClean="0"/>
              <a:t>әскери</a:t>
            </a:r>
            <a:r>
              <a:rPr lang="en-US" sz="1600" dirty="0" smtClean="0"/>
              <a:t> </a:t>
            </a:r>
            <a:r>
              <a:rPr lang="en-US" sz="1600" dirty="0" err="1" smtClean="0"/>
              <a:t>қызметі</a:t>
            </a:r>
            <a:r>
              <a:rPr lang="en-US" sz="1600" dirty="0" smtClean="0"/>
              <a:t> </a:t>
            </a:r>
            <a:r>
              <a:rPr lang="en-US" sz="1600" dirty="0" err="1" smtClean="0"/>
              <a:t>үшін</a:t>
            </a:r>
            <a:r>
              <a:rPr lang="en-US" sz="1600" dirty="0" smtClean="0"/>
              <a:t> </a:t>
            </a:r>
            <a:r>
              <a:rPr lang="en-US" sz="1600" dirty="0" err="1" smtClean="0"/>
              <a:t>бұрынғы</a:t>
            </a:r>
            <a:r>
              <a:rPr lang="en-US" sz="1600" dirty="0" smtClean="0"/>
              <a:t> КСР </a:t>
            </a:r>
            <a:r>
              <a:rPr lang="en-US" sz="1600" dirty="0" err="1" smtClean="0"/>
              <a:t>Одағының</a:t>
            </a:r>
            <a:r>
              <a:rPr lang="en-US" sz="1600" dirty="0" smtClean="0"/>
              <a:t> </a:t>
            </a:r>
            <a:r>
              <a:rPr lang="en-US" sz="1600" dirty="0" err="1" smtClean="0"/>
              <a:t>ордендерімен</a:t>
            </a:r>
            <a:r>
              <a:rPr lang="en-US" sz="1600" dirty="0" smtClean="0"/>
              <a:t> </a:t>
            </a:r>
            <a:r>
              <a:rPr lang="en-US" sz="1600" dirty="0" err="1" smtClean="0"/>
              <a:t>және</a:t>
            </a:r>
            <a:r>
              <a:rPr lang="en-US" sz="1600" dirty="0" smtClean="0"/>
              <a:t> </a:t>
            </a:r>
            <a:r>
              <a:rPr lang="en-US" sz="1600" dirty="0" err="1" smtClean="0"/>
              <a:t>медальдарымен</a:t>
            </a:r>
            <a:r>
              <a:rPr lang="en-US" sz="1600" dirty="0" smtClean="0"/>
              <a:t> </a:t>
            </a:r>
            <a:r>
              <a:rPr lang="en-US" sz="1600" dirty="0" err="1" smtClean="0"/>
              <a:t>наградталған</a:t>
            </a:r>
            <a:r>
              <a:rPr lang="en-US" sz="1600" dirty="0" smtClean="0"/>
              <a:t> </a:t>
            </a:r>
            <a:r>
              <a:rPr lang="en-US" sz="1600" dirty="0" err="1" smtClean="0"/>
              <a:t>адам</a:t>
            </a:r>
            <a:r>
              <a:rPr lang="en-US" sz="1600" dirty="0" smtClean="0"/>
              <a:t>;</a:t>
            </a:r>
            <a:endParaRPr lang="ru-RU" sz="1600" dirty="0" smtClean="0"/>
          </a:p>
          <a:p>
            <a:r>
              <a:rPr lang="en-US" sz="1600" dirty="0" smtClean="0"/>
              <a:t>      1941 </a:t>
            </a:r>
            <a:r>
              <a:rPr lang="en-US" sz="1600" dirty="0" err="1" smtClean="0"/>
              <a:t>жылғы</a:t>
            </a:r>
            <a:r>
              <a:rPr lang="en-US" sz="1600" dirty="0" smtClean="0"/>
              <a:t> 22 </a:t>
            </a:r>
            <a:r>
              <a:rPr lang="en-US" sz="1600" dirty="0" err="1" smtClean="0"/>
              <a:t>маусым</a:t>
            </a:r>
            <a:r>
              <a:rPr lang="en-US" sz="1600" dirty="0" smtClean="0"/>
              <a:t> – 1945 </a:t>
            </a:r>
            <a:r>
              <a:rPr lang="en-US" sz="1600" dirty="0" err="1" smtClean="0"/>
              <a:t>жылғы</a:t>
            </a:r>
            <a:r>
              <a:rPr lang="en-US" sz="1600" dirty="0" smtClean="0"/>
              <a:t> 9 </a:t>
            </a:r>
            <a:r>
              <a:rPr lang="en-US" sz="1600" dirty="0" err="1" smtClean="0"/>
              <a:t>мамыр</a:t>
            </a:r>
            <a:r>
              <a:rPr lang="en-US" sz="1600" dirty="0" smtClean="0"/>
              <a:t> </a:t>
            </a:r>
            <a:r>
              <a:rPr lang="en-US" sz="1600" dirty="0" err="1" smtClean="0"/>
              <a:t>аралығында</a:t>
            </a:r>
            <a:r>
              <a:rPr lang="en-US" sz="1600" dirty="0" smtClean="0"/>
              <a:t> </a:t>
            </a:r>
            <a:r>
              <a:rPr lang="en-US" sz="1600" dirty="0" err="1" smtClean="0"/>
              <a:t>кемінде</a:t>
            </a:r>
            <a:r>
              <a:rPr lang="en-US" sz="1600" dirty="0" smtClean="0"/>
              <a:t> </a:t>
            </a:r>
            <a:r>
              <a:rPr lang="en-US" sz="1600" dirty="0" err="1" smtClean="0"/>
              <a:t>алты</a:t>
            </a:r>
            <a:r>
              <a:rPr lang="en-US" sz="1600" dirty="0" smtClean="0"/>
              <a:t> </a:t>
            </a:r>
            <a:r>
              <a:rPr lang="en-US" sz="1600" dirty="0" err="1" smtClean="0"/>
              <a:t>ай</a:t>
            </a:r>
            <a:r>
              <a:rPr lang="en-US" sz="1600" dirty="0" smtClean="0"/>
              <a:t> </a:t>
            </a:r>
            <a:r>
              <a:rPr lang="en-US" sz="1600" dirty="0" err="1" smtClean="0"/>
              <a:t>жұмыс</a:t>
            </a:r>
            <a:r>
              <a:rPr lang="en-US" sz="1600" dirty="0" smtClean="0"/>
              <a:t> </a:t>
            </a:r>
            <a:r>
              <a:rPr lang="en-US" sz="1600" dirty="0" err="1" smtClean="0"/>
              <a:t>істеген</a:t>
            </a:r>
            <a:r>
              <a:rPr lang="en-US" sz="1600" dirty="0" smtClean="0"/>
              <a:t> (</a:t>
            </a:r>
            <a:r>
              <a:rPr lang="en-US" sz="1600" dirty="0" err="1" smtClean="0"/>
              <a:t>қызмет</a:t>
            </a:r>
            <a:r>
              <a:rPr lang="en-US" sz="1600" dirty="0" smtClean="0"/>
              <a:t> </a:t>
            </a:r>
            <a:r>
              <a:rPr lang="en-US" sz="1600" dirty="0" err="1" smtClean="0"/>
              <a:t>өткерген</a:t>
            </a:r>
            <a:r>
              <a:rPr lang="en-US" sz="1600" dirty="0" smtClean="0"/>
              <a:t>) </a:t>
            </a:r>
            <a:r>
              <a:rPr lang="en-US" sz="1600" dirty="0" err="1" smtClean="0"/>
              <a:t>және</a:t>
            </a:r>
            <a:r>
              <a:rPr lang="en-US" sz="1600" dirty="0" smtClean="0"/>
              <a:t> </a:t>
            </a:r>
            <a:r>
              <a:rPr lang="en-US" sz="1600" dirty="0" err="1" smtClean="0"/>
              <a:t>Ұлы</a:t>
            </a:r>
            <a:r>
              <a:rPr lang="en-US" sz="1600" dirty="0" smtClean="0"/>
              <a:t> </a:t>
            </a:r>
            <a:r>
              <a:rPr lang="en-US" sz="1600" dirty="0" err="1" smtClean="0"/>
              <a:t>Отан</a:t>
            </a:r>
            <a:r>
              <a:rPr lang="en-US" sz="1600" dirty="0" smtClean="0"/>
              <a:t> </a:t>
            </a:r>
            <a:r>
              <a:rPr lang="en-US" sz="1600" dirty="0" err="1" smtClean="0"/>
              <a:t>соғысы</a:t>
            </a:r>
            <a:r>
              <a:rPr lang="en-US" sz="1600" dirty="0" smtClean="0"/>
              <a:t> </a:t>
            </a:r>
            <a:r>
              <a:rPr lang="en-US" sz="1600" dirty="0" err="1" smtClean="0"/>
              <a:t>жылдарында</a:t>
            </a:r>
            <a:r>
              <a:rPr lang="en-US" sz="1600" dirty="0" smtClean="0"/>
              <a:t> </a:t>
            </a:r>
            <a:r>
              <a:rPr lang="en-US" sz="1600" dirty="0" err="1" smtClean="0"/>
              <a:t>тылдағы</a:t>
            </a:r>
            <a:r>
              <a:rPr lang="en-US" sz="1600" dirty="0" smtClean="0"/>
              <a:t> </a:t>
            </a:r>
            <a:r>
              <a:rPr lang="en-US" sz="1600" dirty="0" err="1" smtClean="0"/>
              <a:t>қажырлы</a:t>
            </a:r>
            <a:r>
              <a:rPr lang="en-US" sz="1600" dirty="0" smtClean="0"/>
              <a:t> </a:t>
            </a:r>
            <a:r>
              <a:rPr lang="en-US" sz="1600" dirty="0" err="1" smtClean="0"/>
              <a:t>еңбегі</a:t>
            </a:r>
            <a:r>
              <a:rPr lang="en-US" sz="1600" dirty="0" smtClean="0"/>
              <a:t> </a:t>
            </a:r>
            <a:r>
              <a:rPr lang="en-US" sz="1600" dirty="0" err="1" smtClean="0"/>
              <a:t>мен</a:t>
            </a:r>
            <a:r>
              <a:rPr lang="en-US" sz="1600" dirty="0" smtClean="0"/>
              <a:t> </a:t>
            </a:r>
            <a:r>
              <a:rPr lang="en-US" sz="1600" dirty="0" err="1" smtClean="0"/>
              <a:t>мінсіз</a:t>
            </a:r>
            <a:r>
              <a:rPr lang="en-US" sz="1600" dirty="0" smtClean="0"/>
              <a:t> </a:t>
            </a:r>
            <a:r>
              <a:rPr lang="en-US" sz="1600" dirty="0" err="1" smtClean="0"/>
              <a:t>әскери</a:t>
            </a:r>
            <a:r>
              <a:rPr lang="en-US" sz="1600" dirty="0" smtClean="0"/>
              <a:t> </a:t>
            </a:r>
            <a:r>
              <a:rPr lang="en-US" sz="1600" dirty="0" err="1" smtClean="0"/>
              <a:t>қызметі</a:t>
            </a:r>
            <a:r>
              <a:rPr lang="en-US" sz="1600" dirty="0" smtClean="0"/>
              <a:t> </a:t>
            </a:r>
            <a:r>
              <a:rPr lang="en-US" sz="1600" dirty="0" err="1" smtClean="0"/>
              <a:t>үшін</a:t>
            </a:r>
            <a:r>
              <a:rPr lang="en-US" sz="1600" dirty="0" smtClean="0"/>
              <a:t> </a:t>
            </a:r>
            <a:r>
              <a:rPr lang="en-US" sz="1600" dirty="0" err="1" smtClean="0"/>
              <a:t>бұрынғы</a:t>
            </a:r>
            <a:r>
              <a:rPr lang="en-US" sz="1600" dirty="0" smtClean="0"/>
              <a:t> КСР </a:t>
            </a:r>
            <a:r>
              <a:rPr lang="en-US" sz="1600" dirty="0" err="1" smtClean="0"/>
              <a:t>Одағының</a:t>
            </a:r>
            <a:r>
              <a:rPr lang="en-US" sz="1600" dirty="0" smtClean="0"/>
              <a:t> </a:t>
            </a:r>
            <a:r>
              <a:rPr lang="en-US" sz="1600" dirty="0" err="1" smtClean="0"/>
              <a:t>ордендерімен</a:t>
            </a:r>
            <a:r>
              <a:rPr lang="en-US" sz="1600" dirty="0" smtClean="0"/>
              <a:t> </a:t>
            </a:r>
            <a:r>
              <a:rPr lang="en-US" sz="1600" dirty="0" err="1" smtClean="0"/>
              <a:t>және</a:t>
            </a:r>
            <a:r>
              <a:rPr lang="en-US" sz="1600" dirty="0" smtClean="0"/>
              <a:t> </a:t>
            </a:r>
            <a:r>
              <a:rPr lang="en-US" sz="1600" dirty="0" err="1" smtClean="0"/>
              <a:t>медальдарымен</a:t>
            </a:r>
            <a:r>
              <a:rPr lang="en-US" sz="1600" dirty="0" smtClean="0"/>
              <a:t> </a:t>
            </a:r>
            <a:r>
              <a:rPr lang="en-US" sz="1600" dirty="0" err="1" smtClean="0"/>
              <a:t>наградталмаған</a:t>
            </a:r>
            <a:r>
              <a:rPr lang="en-US" sz="1600" dirty="0" smtClean="0"/>
              <a:t> </a:t>
            </a:r>
            <a:r>
              <a:rPr lang="en-US" sz="1600" dirty="0" err="1" smtClean="0"/>
              <a:t>адам</a:t>
            </a:r>
            <a:r>
              <a:rPr lang="en-US" sz="1600" dirty="0" smtClean="0"/>
              <a:t>;</a:t>
            </a:r>
            <a:endParaRPr lang="ru-RU" sz="1600" dirty="0" smtClean="0"/>
          </a:p>
          <a:p>
            <a:r>
              <a:rPr lang="en-US" sz="1600" dirty="0" smtClean="0"/>
              <a:t>      I, II </a:t>
            </a:r>
            <a:r>
              <a:rPr lang="en-US" sz="1600" dirty="0" err="1" smtClean="0"/>
              <a:t>немесе</a:t>
            </a:r>
            <a:r>
              <a:rPr lang="en-US" sz="1600" dirty="0" smtClean="0"/>
              <a:t> III </a:t>
            </a:r>
            <a:r>
              <a:rPr lang="en-US" sz="1600" dirty="0" err="1" smtClean="0"/>
              <a:t>топтардағы</a:t>
            </a:r>
            <a:r>
              <a:rPr lang="en-US" sz="1600" dirty="0" smtClean="0"/>
              <a:t> </a:t>
            </a:r>
            <a:r>
              <a:rPr lang="en-US" sz="1600" dirty="0" err="1" smtClean="0"/>
              <a:t>мүгедек</a:t>
            </a:r>
            <a:r>
              <a:rPr lang="en-US" sz="1600" dirty="0" smtClean="0"/>
              <a:t>;</a:t>
            </a:r>
            <a:endParaRPr lang="ru-RU" sz="1600" dirty="0" smtClean="0"/>
          </a:p>
          <a:p>
            <a:r>
              <a:rPr lang="en-US" sz="1600" dirty="0" smtClean="0"/>
              <a:t>      </a:t>
            </a:r>
            <a:r>
              <a:rPr lang="en-US" sz="1600" dirty="0" err="1" smtClean="0"/>
              <a:t>мүгедек</a:t>
            </a:r>
            <a:r>
              <a:rPr lang="en-US" sz="1600" dirty="0" smtClean="0"/>
              <a:t> </a:t>
            </a:r>
            <a:r>
              <a:rPr lang="en-US" sz="1600" dirty="0" err="1" smtClean="0"/>
              <a:t>бала</a:t>
            </a:r>
            <a:r>
              <a:rPr lang="en-US" sz="1600" dirty="0" smtClean="0"/>
              <a:t> </a:t>
            </a:r>
            <a:r>
              <a:rPr lang="en-US" sz="1600" dirty="0" err="1" smtClean="0"/>
              <a:t>болып</a:t>
            </a:r>
            <a:r>
              <a:rPr lang="en-US" sz="1600" dirty="0" smtClean="0"/>
              <a:t> </a:t>
            </a:r>
            <a:r>
              <a:rPr lang="en-US" sz="1600" dirty="0" err="1" smtClean="0"/>
              <a:t>табылатыны</a:t>
            </a:r>
            <a:r>
              <a:rPr lang="en-US" sz="1600" dirty="0" smtClean="0"/>
              <a:t> </a:t>
            </a:r>
            <a:r>
              <a:rPr lang="en-US" sz="1600" dirty="0" err="1" smtClean="0"/>
              <a:t>негізінде</a:t>
            </a:r>
            <a:r>
              <a:rPr lang="en-US" sz="1600" dirty="0" smtClean="0"/>
              <a:t> </a:t>
            </a:r>
            <a:r>
              <a:rPr lang="en-US" sz="1600" dirty="0" err="1" smtClean="0"/>
              <a:t>күнтізбелік</a:t>
            </a:r>
            <a:r>
              <a:rPr lang="en-US" sz="1600" dirty="0" smtClean="0"/>
              <a:t> </a:t>
            </a:r>
            <a:r>
              <a:rPr lang="en-US" sz="1600" dirty="0" err="1" smtClean="0"/>
              <a:t>жыл</a:t>
            </a:r>
            <a:r>
              <a:rPr lang="en-US" sz="1600" dirty="0" smtClean="0"/>
              <a:t> </a:t>
            </a:r>
            <a:r>
              <a:rPr lang="en-US" sz="1600" dirty="0" err="1" smtClean="0"/>
              <a:t>үшін</a:t>
            </a:r>
            <a:r>
              <a:rPr lang="en-US" sz="1600" dirty="0" smtClean="0"/>
              <a:t> </a:t>
            </a:r>
            <a:r>
              <a:rPr lang="en-US" sz="1600" dirty="0" err="1" smtClean="0"/>
              <a:t>айлық</a:t>
            </a:r>
            <a:r>
              <a:rPr lang="en-US" sz="1600" dirty="0" smtClean="0"/>
              <a:t> </a:t>
            </a:r>
            <a:r>
              <a:rPr lang="en-US" sz="1600" dirty="0" err="1" smtClean="0"/>
              <a:t>есептік</a:t>
            </a:r>
            <a:r>
              <a:rPr lang="en-US" sz="1600" dirty="0" smtClean="0"/>
              <a:t> </a:t>
            </a:r>
            <a:r>
              <a:rPr lang="en-US" sz="1600" dirty="0" err="1" smtClean="0"/>
              <a:t>көрсеткіштің</a:t>
            </a:r>
            <a:r>
              <a:rPr lang="en-US" sz="1600" dirty="0" smtClean="0"/>
              <a:t> 882 </a:t>
            </a:r>
            <a:r>
              <a:rPr lang="en-US" sz="1600" dirty="0" err="1" smtClean="0"/>
              <a:t>еселенген</a:t>
            </a:r>
            <a:r>
              <a:rPr lang="en-US" sz="1600" dirty="0" smtClean="0"/>
              <a:t> </a:t>
            </a:r>
            <a:r>
              <a:rPr lang="en-US" sz="1600" dirty="0" err="1" smtClean="0"/>
              <a:t>мөлшері</a:t>
            </a:r>
            <a:r>
              <a:rPr lang="en-US" sz="1600" dirty="0" smtClean="0"/>
              <a:t>.</a:t>
            </a:r>
            <a:endParaRPr lang="ru-RU" sz="1600" dirty="0" smtClean="0"/>
          </a:p>
          <a:p>
            <a:r>
              <a:rPr lang="en-US" sz="1600" dirty="0" smtClean="0"/>
              <a:t>      </a:t>
            </a:r>
            <a:r>
              <a:rPr lang="en-US" sz="1600" dirty="0" err="1" smtClean="0"/>
              <a:t>Жеке</a:t>
            </a:r>
            <a:r>
              <a:rPr lang="en-US" sz="1600" dirty="0" smtClean="0"/>
              <a:t> </a:t>
            </a:r>
            <a:r>
              <a:rPr lang="en-US" sz="1600" dirty="0" err="1" smtClean="0"/>
              <a:t>тұлғаның</a:t>
            </a:r>
            <a:r>
              <a:rPr lang="en-US" sz="1600" dirty="0" smtClean="0"/>
              <a:t> </a:t>
            </a:r>
            <a:r>
              <a:rPr lang="en-US" sz="1600" dirty="0" err="1" smtClean="0"/>
              <a:t>осы</a:t>
            </a:r>
            <a:r>
              <a:rPr lang="en-US" sz="1600" dirty="0" smtClean="0"/>
              <a:t> </a:t>
            </a:r>
            <a:r>
              <a:rPr lang="en-US" sz="1600" dirty="0" err="1" smtClean="0"/>
              <a:t>тармақшаны</a:t>
            </a:r>
            <a:r>
              <a:rPr lang="en-US" sz="1600" dirty="0" smtClean="0"/>
              <a:t> </a:t>
            </a:r>
            <a:r>
              <a:rPr lang="en-US" sz="1600" dirty="0" err="1" smtClean="0"/>
              <a:t>қолдануға</a:t>
            </a:r>
            <a:r>
              <a:rPr lang="en-US" sz="1600" dirty="0" smtClean="0"/>
              <a:t> </a:t>
            </a:r>
            <a:r>
              <a:rPr lang="en-US" sz="1600" dirty="0" err="1" smtClean="0"/>
              <a:t>бірнеше</a:t>
            </a:r>
            <a:r>
              <a:rPr lang="en-US" sz="1600" dirty="0" smtClean="0"/>
              <a:t> </a:t>
            </a:r>
            <a:r>
              <a:rPr lang="en-US" sz="1600" dirty="0" err="1" smtClean="0"/>
              <a:t>негіздері</a:t>
            </a:r>
            <a:r>
              <a:rPr lang="en-US" sz="1600" dirty="0" smtClean="0"/>
              <a:t> </a:t>
            </a:r>
            <a:r>
              <a:rPr lang="en-US" sz="1600" dirty="0" err="1" smtClean="0"/>
              <a:t>болған</a:t>
            </a:r>
            <a:r>
              <a:rPr lang="en-US" sz="1600" dirty="0" smtClean="0"/>
              <a:t> </a:t>
            </a:r>
            <a:r>
              <a:rPr lang="en-US" sz="1600" dirty="0" err="1" smtClean="0"/>
              <a:t>жағдайда</a:t>
            </a:r>
            <a:r>
              <a:rPr lang="en-US" sz="1600" dirty="0" smtClean="0"/>
              <a:t>, </a:t>
            </a:r>
            <a:r>
              <a:rPr lang="en-US" sz="1600" dirty="0" err="1" smtClean="0"/>
              <a:t>кірістерді</a:t>
            </a:r>
            <a:r>
              <a:rPr lang="en-US" sz="1600" dirty="0" smtClean="0"/>
              <a:t> </a:t>
            </a:r>
            <a:r>
              <a:rPr lang="en-US" sz="1600" dirty="0" err="1" smtClean="0"/>
              <a:t>алып</a:t>
            </a:r>
            <a:r>
              <a:rPr lang="en-US" sz="1600" dirty="0" smtClean="0"/>
              <a:t> </a:t>
            </a:r>
            <a:r>
              <a:rPr lang="en-US" sz="1600" dirty="0" err="1" smtClean="0"/>
              <a:t>тастау</a:t>
            </a:r>
            <a:r>
              <a:rPr lang="en-US" sz="1600" dirty="0" smtClean="0"/>
              <a:t> </a:t>
            </a:r>
            <a:r>
              <a:rPr lang="en-US" sz="1600" dirty="0" err="1" smtClean="0"/>
              <a:t>осы</a:t>
            </a:r>
            <a:r>
              <a:rPr lang="en-US" sz="1600" dirty="0" smtClean="0"/>
              <a:t> </a:t>
            </a:r>
            <a:r>
              <a:rPr lang="en-US" sz="1600" dirty="0" err="1" smtClean="0"/>
              <a:t>тармақшада</a:t>
            </a:r>
            <a:r>
              <a:rPr lang="en-US" sz="1600" dirty="0" smtClean="0"/>
              <a:t> </a:t>
            </a:r>
            <a:r>
              <a:rPr lang="en-US" sz="1600" dirty="0" err="1" smtClean="0"/>
              <a:t>белгіленген</a:t>
            </a:r>
            <a:r>
              <a:rPr lang="en-US" sz="1600" dirty="0" smtClean="0"/>
              <a:t> </a:t>
            </a:r>
            <a:r>
              <a:rPr lang="en-US" sz="1600" dirty="0" err="1" smtClean="0"/>
              <a:t>кіріс</a:t>
            </a:r>
            <a:r>
              <a:rPr lang="en-US" sz="1600" dirty="0" smtClean="0"/>
              <a:t> </a:t>
            </a:r>
            <a:r>
              <a:rPr lang="en-US" sz="1600" dirty="0" err="1" smtClean="0"/>
              <a:t>шегінен</a:t>
            </a:r>
            <a:r>
              <a:rPr lang="en-US" sz="1600" dirty="0" smtClean="0"/>
              <a:t> </a:t>
            </a:r>
            <a:r>
              <a:rPr lang="en-US" sz="1600" dirty="0" err="1" smtClean="0"/>
              <a:t>аспауға</a:t>
            </a:r>
            <a:r>
              <a:rPr lang="en-US" sz="1600" dirty="0" smtClean="0"/>
              <a:t> </a:t>
            </a:r>
            <a:r>
              <a:rPr lang="en-US" sz="1600" dirty="0" err="1" smtClean="0"/>
              <a:t>тиіс</a:t>
            </a:r>
            <a:r>
              <a:rPr lang="en-US" sz="1600" dirty="0" smtClean="0"/>
              <a:t>;</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8158922" y="6165304"/>
            <a:ext cx="985078" cy="338554"/>
          </a:xfrm>
          <a:prstGeom prst="rect">
            <a:avLst/>
          </a:prstGeom>
        </p:spPr>
        <p:txBody>
          <a:bodyPr wrap="none">
            <a:spAutoFit/>
          </a:bodyPr>
          <a:lstStyle/>
          <a:p>
            <a:r>
              <a:rPr lang="ru-RU" sz="1600" dirty="0">
                <a:latin typeface="Times New Roman" pitchFamily="18" charset="0"/>
                <a:cs typeface="Times New Roman" pitchFamily="18" charset="0"/>
              </a:rPr>
              <a:t>154-бап. </a:t>
            </a:r>
          </a:p>
        </p:txBody>
      </p:sp>
      <p:sp>
        <p:nvSpPr>
          <p:cNvPr id="6" name="Номер слайда 5"/>
          <p:cNvSpPr>
            <a:spLocks noGrp="1"/>
          </p:cNvSpPr>
          <p:nvPr>
            <p:ph type="sldNum" sz="quarter" idx="12"/>
          </p:nvPr>
        </p:nvSpPr>
        <p:spPr/>
        <p:txBody>
          <a:bodyPr/>
          <a:lstStyle/>
          <a:p>
            <a:fld id="{0AA39464-637D-4B94-B730-6050C498EEA6}" type="slidenum">
              <a:rPr lang="ru-RU" smtClean="0"/>
              <a:pPr/>
              <a:t>3</a:t>
            </a:fld>
            <a:endParaRPr lang="ru-RU"/>
          </a:p>
        </p:txBody>
      </p:sp>
      <p:sp>
        <p:nvSpPr>
          <p:cNvPr id="7" name="Содержимое 6"/>
          <p:cNvSpPr>
            <a:spLocks noGrp="1"/>
          </p:cNvSpPr>
          <p:nvPr>
            <p:ph idx="1"/>
          </p:nvPr>
        </p:nvSpPr>
        <p:spPr>
          <a:xfrm>
            <a:off x="251520" y="0"/>
            <a:ext cx="8712968" cy="3284984"/>
          </a:xfrm>
        </p:spPr>
        <p:txBody>
          <a:bodyPr>
            <a:noAutofit/>
          </a:bodyPr>
          <a:lstStyle/>
          <a:p>
            <a:pPr>
              <a:spcBef>
                <a:spcPts val="0"/>
              </a:spcBef>
            </a:pPr>
            <a:r>
              <a:rPr lang="en-US" sz="1600" dirty="0" smtClean="0"/>
              <a:t>3) </a:t>
            </a:r>
            <a:r>
              <a:rPr lang="en-US" sz="1600" dirty="0" err="1" smtClean="0"/>
              <a:t>осы</a:t>
            </a:r>
            <a:r>
              <a:rPr lang="en-US" sz="1600" dirty="0" smtClean="0"/>
              <a:t> </a:t>
            </a:r>
            <a:r>
              <a:rPr lang="en-US" sz="1600" dirty="0" err="1" smtClean="0"/>
              <a:t>тармақшаны</a:t>
            </a:r>
            <a:r>
              <a:rPr lang="en-US" sz="1600" dirty="0" smtClean="0"/>
              <a:t> </a:t>
            </a:r>
            <a:r>
              <a:rPr lang="en-US" sz="1600" dirty="0" err="1" smtClean="0"/>
              <a:t>қолдану</a:t>
            </a:r>
            <a:r>
              <a:rPr lang="en-US" sz="1600" dirty="0" smtClean="0"/>
              <a:t> </a:t>
            </a:r>
            <a:r>
              <a:rPr lang="en-US" sz="1600" dirty="0" err="1" smtClean="0"/>
              <a:t>күніне</a:t>
            </a:r>
            <a:r>
              <a:rPr lang="en-US" sz="1600" dirty="0" smtClean="0"/>
              <a:t> </a:t>
            </a:r>
            <a:r>
              <a:rPr lang="en-US" sz="1600" dirty="0" err="1" smtClean="0"/>
              <a:t>мұндай</a:t>
            </a:r>
            <a:r>
              <a:rPr lang="en-US" sz="1600" dirty="0" smtClean="0"/>
              <a:t> </a:t>
            </a:r>
            <a:r>
              <a:rPr lang="en-US" sz="1600" dirty="0" err="1" smtClean="0"/>
              <a:t>адамның</a:t>
            </a:r>
            <a:r>
              <a:rPr lang="en-US" sz="1600" dirty="0" smtClean="0"/>
              <a:t>:</a:t>
            </a:r>
            <a:endParaRPr lang="ru-RU" sz="1600" dirty="0" smtClean="0"/>
          </a:p>
          <a:p>
            <a:pPr>
              <a:spcBef>
                <a:spcPts val="0"/>
              </a:spcBef>
            </a:pPr>
            <a:r>
              <a:rPr lang="en-US" sz="1600" dirty="0" smtClean="0"/>
              <a:t> </a:t>
            </a:r>
            <a:r>
              <a:rPr lang="en-US" sz="1600" dirty="0" err="1" smtClean="0"/>
              <a:t>он</a:t>
            </a:r>
            <a:r>
              <a:rPr lang="en-US" sz="1600" dirty="0" smtClean="0"/>
              <a:t> </a:t>
            </a:r>
            <a:r>
              <a:rPr lang="en-US" sz="1600" dirty="0" err="1" smtClean="0"/>
              <a:t>сегіз</a:t>
            </a:r>
            <a:r>
              <a:rPr lang="en-US" sz="1600" dirty="0" smtClean="0"/>
              <a:t> </a:t>
            </a:r>
            <a:r>
              <a:rPr lang="en-US" sz="1600" dirty="0" err="1" smtClean="0"/>
              <a:t>жасқа</a:t>
            </a:r>
            <a:r>
              <a:rPr lang="en-US" sz="1600" dirty="0" smtClean="0"/>
              <a:t> </a:t>
            </a:r>
            <a:r>
              <a:rPr lang="en-US" sz="1600" dirty="0" err="1" smtClean="0"/>
              <a:t>толғанға</a:t>
            </a:r>
            <a:r>
              <a:rPr lang="en-US" sz="1600" dirty="0" smtClean="0"/>
              <a:t> </a:t>
            </a:r>
            <a:r>
              <a:rPr lang="en-US" sz="1600" dirty="0" err="1" smtClean="0"/>
              <a:t>дейін</a:t>
            </a:r>
            <a:r>
              <a:rPr lang="en-US" sz="1600" dirty="0" smtClean="0"/>
              <a:t> </a:t>
            </a:r>
            <a:r>
              <a:rPr lang="en-US" sz="1600" dirty="0" err="1" smtClean="0"/>
              <a:t>әрбір</a:t>
            </a:r>
            <a:r>
              <a:rPr lang="en-US" sz="1600" dirty="0" smtClean="0"/>
              <a:t> </a:t>
            </a:r>
            <a:r>
              <a:rPr lang="en-US" sz="1600" dirty="0" err="1" smtClean="0"/>
              <a:t>осындай</a:t>
            </a:r>
            <a:r>
              <a:rPr lang="en-US" sz="1600" dirty="0" smtClean="0"/>
              <a:t> </a:t>
            </a:r>
            <a:r>
              <a:rPr lang="en-US" sz="1600" dirty="0" err="1" smtClean="0"/>
              <a:t>мүгедек</a:t>
            </a:r>
            <a:r>
              <a:rPr lang="en-US" sz="1600" dirty="0" smtClean="0"/>
              <a:t> </a:t>
            </a:r>
            <a:r>
              <a:rPr lang="en-US" sz="1600" dirty="0" err="1" smtClean="0"/>
              <a:t>бала</a:t>
            </a:r>
            <a:r>
              <a:rPr lang="en-US" sz="1600" dirty="0" smtClean="0"/>
              <a:t> </a:t>
            </a:r>
            <a:r>
              <a:rPr lang="en-US" sz="1600" dirty="0" err="1" smtClean="0"/>
              <a:t>үшін</a:t>
            </a:r>
            <a:r>
              <a:rPr lang="en-US" sz="1600" dirty="0" smtClean="0"/>
              <a:t> – </a:t>
            </a:r>
            <a:r>
              <a:rPr lang="en-US" sz="1600" dirty="0" err="1" smtClean="0"/>
              <a:t>мүгедек</a:t>
            </a:r>
            <a:r>
              <a:rPr lang="en-US" sz="1600" dirty="0" smtClean="0"/>
              <a:t> </a:t>
            </a:r>
            <a:r>
              <a:rPr lang="en-US" sz="1600" dirty="0" err="1" smtClean="0"/>
              <a:t>баланың</a:t>
            </a:r>
            <a:r>
              <a:rPr lang="en-US" sz="1600" dirty="0" smtClean="0"/>
              <a:t> </a:t>
            </a:r>
            <a:r>
              <a:rPr lang="en-US" sz="1600" dirty="0" err="1" smtClean="0"/>
              <a:t>ата-анасының</a:t>
            </a:r>
            <a:r>
              <a:rPr lang="en-US" sz="1600" dirty="0" smtClean="0"/>
              <a:t>, </a:t>
            </a:r>
            <a:r>
              <a:rPr lang="en-US" sz="1600" dirty="0" err="1" smtClean="0"/>
              <a:t>қорғаншыларының</a:t>
            </a:r>
            <a:r>
              <a:rPr lang="en-US" sz="1600" dirty="0" smtClean="0"/>
              <a:t>, </a:t>
            </a:r>
            <a:r>
              <a:rPr lang="en-US" sz="1600" dirty="0" err="1" smtClean="0"/>
              <a:t>қамқоршыларының</a:t>
            </a:r>
            <a:r>
              <a:rPr lang="en-US" sz="1600" dirty="0" smtClean="0"/>
              <a:t> </a:t>
            </a:r>
            <a:r>
              <a:rPr lang="en-US" sz="1600" dirty="0" err="1" smtClean="0"/>
              <a:t>бірі</a:t>
            </a:r>
            <a:r>
              <a:rPr lang="en-US" sz="1600" dirty="0" smtClean="0"/>
              <a:t>; </a:t>
            </a:r>
            <a:endParaRPr lang="ru-RU" sz="1600" dirty="0" smtClean="0"/>
          </a:p>
          <a:p>
            <a:pPr>
              <a:spcBef>
                <a:spcPts val="0"/>
              </a:spcBef>
            </a:pPr>
            <a:r>
              <a:rPr lang="en-US" sz="1600" dirty="0" smtClean="0"/>
              <a:t>      </a:t>
            </a:r>
            <a:r>
              <a:rPr lang="en-US" sz="1600" dirty="0" err="1" smtClean="0"/>
              <a:t>өмір</a:t>
            </a:r>
            <a:r>
              <a:rPr lang="en-US" sz="1600" dirty="0" smtClean="0"/>
              <a:t> </a:t>
            </a:r>
            <a:r>
              <a:rPr lang="en-US" sz="1600" dirty="0" err="1" smtClean="0"/>
              <a:t>бойына</a:t>
            </a:r>
            <a:r>
              <a:rPr lang="en-US" sz="1600" dirty="0" smtClean="0"/>
              <a:t> </a:t>
            </a:r>
            <a:r>
              <a:rPr lang="en-US" sz="1600" dirty="0" err="1" smtClean="0"/>
              <a:t>әрбір</a:t>
            </a:r>
            <a:r>
              <a:rPr lang="en-US" sz="1600" dirty="0" smtClean="0"/>
              <a:t> </a:t>
            </a:r>
            <a:r>
              <a:rPr lang="en-US" sz="1600" dirty="0" err="1" smtClean="0"/>
              <a:t>осындай</a:t>
            </a:r>
            <a:r>
              <a:rPr lang="en-US" sz="1600" dirty="0" smtClean="0"/>
              <a:t> </a:t>
            </a:r>
            <a:r>
              <a:rPr lang="en-US" sz="1600" dirty="0" err="1" smtClean="0"/>
              <a:t>адам</a:t>
            </a:r>
            <a:r>
              <a:rPr lang="en-US" sz="1600" dirty="0" smtClean="0"/>
              <a:t> </a:t>
            </a:r>
            <a:r>
              <a:rPr lang="en-US" sz="1600" dirty="0" err="1" smtClean="0"/>
              <a:t>үшін</a:t>
            </a:r>
            <a:r>
              <a:rPr lang="en-US" sz="1600" dirty="0" smtClean="0"/>
              <a:t> – "</a:t>
            </a:r>
            <a:r>
              <a:rPr lang="en-US" sz="1600" dirty="0" err="1" smtClean="0"/>
              <a:t>бала</a:t>
            </a:r>
            <a:r>
              <a:rPr lang="en-US" sz="1600" dirty="0" smtClean="0"/>
              <a:t> </a:t>
            </a:r>
            <a:r>
              <a:rPr lang="en-US" sz="1600" dirty="0" err="1" smtClean="0"/>
              <a:t>кезінен</a:t>
            </a:r>
            <a:r>
              <a:rPr lang="en-US" sz="1600" dirty="0" smtClean="0"/>
              <a:t> </a:t>
            </a:r>
            <a:r>
              <a:rPr lang="en-US" sz="1600" dirty="0" err="1" smtClean="0"/>
              <a:t>мүгедек</a:t>
            </a:r>
            <a:r>
              <a:rPr lang="en-US" sz="1600" dirty="0" smtClean="0"/>
              <a:t>" </a:t>
            </a:r>
            <a:r>
              <a:rPr lang="en-US" sz="1600" dirty="0" err="1" smtClean="0"/>
              <a:t>деген</a:t>
            </a:r>
            <a:r>
              <a:rPr lang="en-US" sz="1600" dirty="0" smtClean="0"/>
              <a:t> </a:t>
            </a:r>
            <a:r>
              <a:rPr lang="en-US" sz="1600" dirty="0" err="1" smtClean="0"/>
              <a:t>себеппен</a:t>
            </a:r>
            <a:r>
              <a:rPr lang="en-US" sz="1600" dirty="0" smtClean="0"/>
              <a:t> </a:t>
            </a:r>
            <a:r>
              <a:rPr lang="en-US" sz="1600" dirty="0" err="1" smtClean="0"/>
              <a:t>мүгедек</a:t>
            </a:r>
            <a:r>
              <a:rPr lang="en-US" sz="1600" dirty="0" smtClean="0"/>
              <a:t> </a:t>
            </a:r>
            <a:r>
              <a:rPr lang="en-US" sz="1600" dirty="0" err="1" smtClean="0"/>
              <a:t>деп</a:t>
            </a:r>
            <a:r>
              <a:rPr lang="en-US" sz="1600" dirty="0" smtClean="0"/>
              <a:t> </a:t>
            </a:r>
            <a:r>
              <a:rPr lang="en-US" sz="1600" dirty="0" err="1" smtClean="0"/>
              <a:t>танылған</a:t>
            </a:r>
            <a:r>
              <a:rPr lang="en-US" sz="1600" dirty="0" smtClean="0"/>
              <a:t> </a:t>
            </a:r>
            <a:r>
              <a:rPr lang="en-US" sz="1600" dirty="0" err="1" smtClean="0"/>
              <a:t>адамның</a:t>
            </a:r>
            <a:r>
              <a:rPr lang="en-US" sz="1600" dirty="0" smtClean="0"/>
              <a:t> </a:t>
            </a:r>
            <a:r>
              <a:rPr lang="en-US" sz="1600" dirty="0" err="1" smtClean="0"/>
              <a:t>ата-анасының</a:t>
            </a:r>
            <a:r>
              <a:rPr lang="en-US" sz="1600" dirty="0" smtClean="0"/>
              <a:t>, </a:t>
            </a:r>
            <a:r>
              <a:rPr lang="en-US" sz="1600" dirty="0" err="1" smtClean="0"/>
              <a:t>қорғаншыларының</a:t>
            </a:r>
            <a:r>
              <a:rPr lang="en-US" sz="1600" dirty="0" smtClean="0"/>
              <a:t>, </a:t>
            </a:r>
            <a:r>
              <a:rPr lang="en-US" sz="1600" dirty="0" err="1" smtClean="0"/>
              <a:t>қамқоршыларының</a:t>
            </a:r>
            <a:r>
              <a:rPr lang="en-US" sz="1600" dirty="0" smtClean="0"/>
              <a:t> </a:t>
            </a:r>
            <a:r>
              <a:rPr lang="en-US" sz="1600" dirty="0" err="1" smtClean="0"/>
              <a:t>бірі</a:t>
            </a:r>
            <a:r>
              <a:rPr lang="en-US" sz="1600" dirty="0" smtClean="0"/>
              <a:t>;</a:t>
            </a:r>
            <a:endParaRPr lang="ru-RU" sz="1600" dirty="0" smtClean="0"/>
          </a:p>
          <a:p>
            <a:pPr>
              <a:spcBef>
                <a:spcPts val="0"/>
              </a:spcBef>
            </a:pPr>
            <a:r>
              <a:rPr lang="en-US" sz="1600" dirty="0" smtClean="0"/>
              <a:t>      </a:t>
            </a:r>
            <a:r>
              <a:rPr lang="en-US" sz="1600" dirty="0" err="1" smtClean="0"/>
              <a:t>асырап</a:t>
            </a:r>
            <a:r>
              <a:rPr lang="en-US" sz="1600" dirty="0" smtClean="0"/>
              <a:t> </a:t>
            </a:r>
            <a:r>
              <a:rPr lang="en-US" sz="1600" dirty="0" err="1" smtClean="0"/>
              <a:t>алынған</a:t>
            </a:r>
            <a:r>
              <a:rPr lang="en-US" sz="1600" dirty="0" smtClean="0"/>
              <a:t> </a:t>
            </a:r>
            <a:r>
              <a:rPr lang="en-US" sz="1600" dirty="0" err="1" smtClean="0"/>
              <a:t>бала</a:t>
            </a:r>
            <a:r>
              <a:rPr lang="en-US" sz="1600" dirty="0" smtClean="0"/>
              <a:t> </a:t>
            </a:r>
            <a:r>
              <a:rPr lang="en-US" sz="1600" dirty="0" err="1" smtClean="0"/>
              <a:t>он</a:t>
            </a:r>
            <a:r>
              <a:rPr lang="en-US" sz="1600" dirty="0" smtClean="0"/>
              <a:t> </a:t>
            </a:r>
            <a:r>
              <a:rPr lang="en-US" sz="1600" dirty="0" err="1" smtClean="0"/>
              <a:t>сегіз</a:t>
            </a:r>
            <a:r>
              <a:rPr lang="en-US" sz="1600" dirty="0" smtClean="0"/>
              <a:t> </a:t>
            </a:r>
            <a:r>
              <a:rPr lang="en-US" sz="1600" dirty="0" err="1" smtClean="0"/>
              <a:t>жасқа</a:t>
            </a:r>
            <a:r>
              <a:rPr lang="en-US" sz="1600" dirty="0" smtClean="0"/>
              <a:t> </a:t>
            </a:r>
            <a:r>
              <a:rPr lang="en-US" sz="1600" dirty="0" err="1" smtClean="0"/>
              <a:t>толғанға</a:t>
            </a:r>
            <a:r>
              <a:rPr lang="en-US" sz="1600" dirty="0" smtClean="0"/>
              <a:t> </a:t>
            </a:r>
            <a:r>
              <a:rPr lang="en-US" sz="1600" dirty="0" err="1" smtClean="0"/>
              <a:t>дейін</a:t>
            </a:r>
            <a:r>
              <a:rPr lang="en-US" sz="1600" dirty="0" smtClean="0"/>
              <a:t> </a:t>
            </a:r>
            <a:r>
              <a:rPr lang="en-US" sz="1600" dirty="0" err="1" smtClean="0"/>
              <a:t>әрбір</a:t>
            </a:r>
            <a:r>
              <a:rPr lang="en-US" sz="1600" dirty="0" smtClean="0"/>
              <a:t> </a:t>
            </a:r>
            <a:r>
              <a:rPr lang="en-US" sz="1600" dirty="0" err="1" smtClean="0"/>
              <a:t>осындай</a:t>
            </a:r>
            <a:r>
              <a:rPr lang="en-US" sz="1600" dirty="0" smtClean="0"/>
              <a:t> </a:t>
            </a:r>
            <a:r>
              <a:rPr lang="en-US" sz="1600" dirty="0" err="1" smtClean="0"/>
              <a:t>адам</a:t>
            </a:r>
            <a:r>
              <a:rPr lang="en-US" sz="1600" dirty="0" smtClean="0"/>
              <a:t> </a:t>
            </a:r>
            <a:r>
              <a:rPr lang="en-US" sz="1600" dirty="0" err="1" smtClean="0"/>
              <a:t>үшін</a:t>
            </a:r>
            <a:r>
              <a:rPr lang="en-US" sz="1600" dirty="0" smtClean="0"/>
              <a:t> – </a:t>
            </a:r>
            <a:r>
              <a:rPr lang="en-US" sz="1600" dirty="0" err="1" smtClean="0"/>
              <a:t>бала</a:t>
            </a:r>
            <a:r>
              <a:rPr lang="en-US" sz="1600" dirty="0" smtClean="0"/>
              <a:t> </a:t>
            </a:r>
            <a:r>
              <a:rPr lang="en-US" sz="1600" dirty="0" err="1" smtClean="0"/>
              <a:t>асырап</a:t>
            </a:r>
            <a:r>
              <a:rPr lang="en-US" sz="1600" dirty="0" smtClean="0"/>
              <a:t> </a:t>
            </a:r>
            <a:r>
              <a:rPr lang="en-US" sz="1600" dirty="0" err="1" smtClean="0"/>
              <a:t>алушылардың</a:t>
            </a:r>
            <a:r>
              <a:rPr lang="en-US" sz="1600" dirty="0" smtClean="0"/>
              <a:t> </a:t>
            </a:r>
            <a:r>
              <a:rPr lang="en-US" sz="1600" dirty="0" err="1" smtClean="0"/>
              <a:t>бірі</a:t>
            </a:r>
            <a:r>
              <a:rPr lang="en-US" sz="1600" dirty="0" smtClean="0"/>
              <a:t>;</a:t>
            </a:r>
            <a:endParaRPr lang="ru-RU" sz="1600" dirty="0" smtClean="0"/>
          </a:p>
          <a:p>
            <a:pPr>
              <a:spcBef>
                <a:spcPts val="0"/>
              </a:spcBef>
            </a:pPr>
            <a:r>
              <a:rPr lang="en-US" sz="1600" dirty="0" smtClean="0"/>
              <a:t>      </a:t>
            </a:r>
            <a:r>
              <a:rPr lang="en-US" sz="1600" dirty="0" err="1" smtClean="0"/>
              <a:t>жетім</a:t>
            </a:r>
            <a:r>
              <a:rPr lang="en-US" sz="1600" dirty="0" smtClean="0"/>
              <a:t> </a:t>
            </a:r>
            <a:r>
              <a:rPr lang="en-US" sz="1600" dirty="0" err="1" smtClean="0"/>
              <a:t>балаларды</a:t>
            </a:r>
            <a:r>
              <a:rPr lang="en-US" sz="1600" dirty="0" smtClean="0"/>
              <a:t>, </a:t>
            </a:r>
            <a:r>
              <a:rPr lang="en-US" sz="1600" dirty="0" err="1" smtClean="0"/>
              <a:t>ата-анасының</a:t>
            </a:r>
            <a:r>
              <a:rPr lang="en-US" sz="1600" dirty="0" smtClean="0"/>
              <a:t> </a:t>
            </a:r>
            <a:r>
              <a:rPr lang="en-US" sz="1600" dirty="0" err="1" smtClean="0"/>
              <a:t>қамқорлығынсыз</a:t>
            </a:r>
            <a:r>
              <a:rPr lang="en-US" sz="1600" dirty="0" smtClean="0"/>
              <a:t> </a:t>
            </a:r>
            <a:r>
              <a:rPr lang="en-US" sz="1600" dirty="0" err="1" smtClean="0"/>
              <a:t>қалған</a:t>
            </a:r>
            <a:r>
              <a:rPr lang="en-US" sz="1600" dirty="0" smtClean="0"/>
              <a:t> </a:t>
            </a:r>
            <a:r>
              <a:rPr lang="en-US" sz="1600" dirty="0" err="1" smtClean="0"/>
              <a:t>балаларды</a:t>
            </a:r>
            <a:r>
              <a:rPr lang="en-US" sz="1600" dirty="0" smtClean="0"/>
              <a:t> </a:t>
            </a:r>
            <a:r>
              <a:rPr lang="en-US" sz="1600" dirty="0" err="1" smtClean="0"/>
              <a:t>баланы</a:t>
            </a:r>
            <a:r>
              <a:rPr lang="en-US" sz="1600" dirty="0" smtClean="0"/>
              <a:t> </a:t>
            </a:r>
            <a:r>
              <a:rPr lang="en-US" sz="1600" dirty="0" err="1" smtClean="0"/>
              <a:t>қабылдайтын</a:t>
            </a:r>
            <a:r>
              <a:rPr lang="en-US" sz="1600" dirty="0" smtClean="0"/>
              <a:t> </a:t>
            </a:r>
            <a:r>
              <a:rPr lang="en-US" sz="1600" dirty="0" err="1" smtClean="0"/>
              <a:t>отбасына</a:t>
            </a:r>
            <a:r>
              <a:rPr lang="en-US" sz="1600" dirty="0" smtClean="0"/>
              <a:t> </a:t>
            </a:r>
            <a:r>
              <a:rPr lang="en-US" sz="1600" dirty="0" err="1" smtClean="0"/>
              <a:t>беру</a:t>
            </a:r>
            <a:r>
              <a:rPr lang="en-US" sz="1600" dirty="0" smtClean="0"/>
              <a:t> </a:t>
            </a:r>
            <a:r>
              <a:rPr lang="en-US" sz="1600" dirty="0" err="1" smtClean="0"/>
              <a:t>туралы</a:t>
            </a:r>
            <a:r>
              <a:rPr lang="en-US" sz="1600" dirty="0" smtClean="0"/>
              <a:t> </a:t>
            </a:r>
            <a:r>
              <a:rPr lang="en-US" sz="1600" dirty="0" err="1" smtClean="0"/>
              <a:t>шарттың</a:t>
            </a:r>
            <a:r>
              <a:rPr lang="en-US" sz="1600" dirty="0" smtClean="0"/>
              <a:t> </a:t>
            </a:r>
            <a:r>
              <a:rPr lang="en-US" sz="1600" dirty="0" err="1" smtClean="0"/>
              <a:t>қолданылу</a:t>
            </a:r>
            <a:r>
              <a:rPr lang="en-US" sz="1600" dirty="0" smtClean="0"/>
              <a:t> </a:t>
            </a:r>
            <a:r>
              <a:rPr lang="en-US" sz="1600" dirty="0" err="1" smtClean="0"/>
              <a:t>мерзімі</a:t>
            </a:r>
            <a:r>
              <a:rPr lang="en-US" sz="1600" dirty="0" smtClean="0"/>
              <a:t> </a:t>
            </a:r>
            <a:r>
              <a:rPr lang="en-US" sz="1600" dirty="0" err="1" smtClean="0"/>
              <a:t>кезеңінде</a:t>
            </a:r>
            <a:r>
              <a:rPr lang="en-US" sz="1600" dirty="0" smtClean="0"/>
              <a:t> </a:t>
            </a:r>
            <a:r>
              <a:rPr lang="en-US" sz="1600" dirty="0" err="1" smtClean="0"/>
              <a:t>әрбір</a:t>
            </a:r>
            <a:r>
              <a:rPr lang="en-US" sz="1600" dirty="0" smtClean="0"/>
              <a:t> </a:t>
            </a:r>
            <a:r>
              <a:rPr lang="en-US" sz="1600" dirty="0" err="1" smtClean="0"/>
              <a:t>осындай</a:t>
            </a:r>
            <a:r>
              <a:rPr lang="en-US" sz="1600" dirty="0" smtClean="0"/>
              <a:t> </a:t>
            </a:r>
            <a:r>
              <a:rPr lang="en-US" sz="1600" dirty="0" err="1" smtClean="0"/>
              <a:t>адам</a:t>
            </a:r>
            <a:r>
              <a:rPr lang="en-US" sz="1600" dirty="0" smtClean="0"/>
              <a:t> </a:t>
            </a:r>
            <a:r>
              <a:rPr lang="en-US" sz="1600" dirty="0" err="1" smtClean="0"/>
              <a:t>үшін</a:t>
            </a:r>
            <a:r>
              <a:rPr lang="en-US" sz="1600" dirty="0" smtClean="0"/>
              <a:t> – </a:t>
            </a:r>
            <a:r>
              <a:rPr lang="en-US" sz="1600" dirty="0" err="1" smtClean="0"/>
              <a:t>жетім</a:t>
            </a:r>
            <a:r>
              <a:rPr lang="en-US" sz="1600" dirty="0" smtClean="0"/>
              <a:t> </a:t>
            </a:r>
            <a:r>
              <a:rPr lang="en-US" sz="1600" dirty="0" err="1" smtClean="0"/>
              <a:t>балаларды</a:t>
            </a:r>
            <a:r>
              <a:rPr lang="en-US" sz="1600" dirty="0" smtClean="0"/>
              <a:t> </a:t>
            </a:r>
            <a:r>
              <a:rPr lang="en-US" sz="1600" dirty="0" err="1" smtClean="0"/>
              <a:t>және</a:t>
            </a:r>
            <a:r>
              <a:rPr lang="en-US" sz="1600" dirty="0" smtClean="0"/>
              <a:t> </a:t>
            </a:r>
            <a:r>
              <a:rPr lang="en-US" sz="1600" dirty="0" err="1" smtClean="0"/>
              <a:t>ата-анасының</a:t>
            </a:r>
            <a:r>
              <a:rPr lang="en-US" sz="1600" dirty="0" smtClean="0"/>
              <a:t> </a:t>
            </a:r>
            <a:r>
              <a:rPr lang="en-US" sz="1600" dirty="0" err="1" smtClean="0"/>
              <a:t>қамқорлығынсыз</a:t>
            </a:r>
            <a:r>
              <a:rPr lang="en-US" sz="1600" dirty="0" smtClean="0"/>
              <a:t> </a:t>
            </a:r>
            <a:r>
              <a:rPr lang="en-US" sz="1600" dirty="0" err="1" smtClean="0"/>
              <a:t>қалған</a:t>
            </a:r>
            <a:r>
              <a:rPr lang="en-US" sz="1600" dirty="0" smtClean="0"/>
              <a:t> </a:t>
            </a:r>
            <a:r>
              <a:rPr lang="en-US" sz="1600" dirty="0" err="1" smtClean="0"/>
              <a:t>балаларды</a:t>
            </a:r>
            <a:r>
              <a:rPr lang="en-US" sz="1600" dirty="0" smtClean="0"/>
              <a:t> </a:t>
            </a:r>
            <a:r>
              <a:rPr lang="en-US" sz="1600" dirty="0" err="1" smtClean="0"/>
              <a:t>баланы</a:t>
            </a:r>
            <a:r>
              <a:rPr lang="en-US" sz="1600" dirty="0" smtClean="0"/>
              <a:t> </a:t>
            </a:r>
            <a:r>
              <a:rPr lang="en-US" sz="1600" dirty="0" err="1" smtClean="0"/>
              <a:t>қабылдайтын</a:t>
            </a:r>
            <a:r>
              <a:rPr lang="en-US" sz="1600" dirty="0" smtClean="0"/>
              <a:t> </a:t>
            </a:r>
            <a:r>
              <a:rPr lang="en-US" sz="1600" dirty="0" err="1" smtClean="0"/>
              <a:t>отбасына</a:t>
            </a:r>
            <a:r>
              <a:rPr lang="en-US" sz="1600" dirty="0" smtClean="0"/>
              <a:t> </a:t>
            </a:r>
            <a:r>
              <a:rPr lang="en-US" sz="1600" dirty="0" err="1" smtClean="0"/>
              <a:t>қабылдап</a:t>
            </a:r>
            <a:r>
              <a:rPr lang="en-US" sz="1600" dirty="0" smtClean="0"/>
              <a:t> </a:t>
            </a:r>
            <a:r>
              <a:rPr lang="en-US" sz="1600" dirty="0" err="1" smtClean="0"/>
              <a:t>алған</a:t>
            </a:r>
            <a:r>
              <a:rPr lang="en-US" sz="1600" dirty="0" smtClean="0"/>
              <a:t> </a:t>
            </a:r>
            <a:r>
              <a:rPr lang="en-US" sz="1600" dirty="0" err="1" smtClean="0"/>
              <a:t>ата-аналардың</a:t>
            </a:r>
            <a:r>
              <a:rPr lang="en-US" sz="1600" dirty="0" smtClean="0"/>
              <a:t> </a:t>
            </a:r>
            <a:r>
              <a:rPr lang="en-US" sz="1600" dirty="0" err="1" smtClean="0"/>
              <a:t>бірі</a:t>
            </a:r>
            <a:r>
              <a:rPr lang="en-US" sz="1600" dirty="0" smtClean="0"/>
              <a:t> </a:t>
            </a:r>
            <a:r>
              <a:rPr lang="en-US" sz="1600" dirty="0" err="1" smtClean="0"/>
              <a:t>болып</a:t>
            </a:r>
            <a:r>
              <a:rPr lang="en-US" sz="1600" dirty="0" smtClean="0"/>
              <a:t> </a:t>
            </a:r>
            <a:r>
              <a:rPr lang="en-US" sz="1600" dirty="0" err="1" smtClean="0"/>
              <a:t>табылатыны</a:t>
            </a:r>
            <a:r>
              <a:rPr lang="en-US" sz="1600" dirty="0" smtClean="0"/>
              <a:t> </a:t>
            </a:r>
            <a:r>
              <a:rPr lang="en-US" sz="1600" dirty="0" err="1" smtClean="0"/>
              <a:t>негізінде</a:t>
            </a:r>
            <a:r>
              <a:rPr lang="en-US" sz="1600" dirty="0" smtClean="0"/>
              <a:t> </a:t>
            </a:r>
            <a:r>
              <a:rPr lang="en-US" sz="1600" dirty="0" err="1" smtClean="0"/>
              <a:t>күнтізбелік</a:t>
            </a:r>
            <a:r>
              <a:rPr lang="en-US" sz="1600" dirty="0" smtClean="0"/>
              <a:t> </a:t>
            </a:r>
            <a:r>
              <a:rPr lang="en-US" sz="1600" dirty="0" err="1" smtClean="0"/>
              <a:t>жыл</a:t>
            </a:r>
            <a:r>
              <a:rPr lang="en-US" sz="1600" dirty="0" smtClean="0"/>
              <a:t> </a:t>
            </a:r>
            <a:r>
              <a:rPr lang="en-US" sz="1600" dirty="0" err="1" smtClean="0"/>
              <a:t>үшін</a:t>
            </a:r>
            <a:r>
              <a:rPr lang="en-US" sz="1600" dirty="0" smtClean="0"/>
              <a:t> </a:t>
            </a:r>
            <a:r>
              <a:rPr lang="en-US" sz="1600" dirty="0" err="1" smtClean="0"/>
              <a:t>айлық</a:t>
            </a:r>
            <a:r>
              <a:rPr lang="en-US" sz="1600" dirty="0" smtClean="0"/>
              <a:t> </a:t>
            </a:r>
            <a:r>
              <a:rPr lang="en-US" sz="1600" dirty="0" err="1" smtClean="0"/>
              <a:t>есептік</a:t>
            </a:r>
            <a:r>
              <a:rPr lang="en-US" sz="1600" dirty="0" smtClean="0"/>
              <a:t> </a:t>
            </a:r>
            <a:r>
              <a:rPr lang="en-US" sz="1600" dirty="0" err="1" smtClean="0"/>
              <a:t>көрсеткіштің</a:t>
            </a:r>
            <a:r>
              <a:rPr lang="en-US" sz="1600" dirty="0" smtClean="0"/>
              <a:t> 882 </a:t>
            </a:r>
            <a:r>
              <a:rPr lang="en-US" sz="1600" dirty="0" err="1" smtClean="0"/>
              <a:t>еселенген</a:t>
            </a:r>
            <a:r>
              <a:rPr lang="en-US" sz="1600" dirty="0" smtClean="0"/>
              <a:t> </a:t>
            </a:r>
            <a:r>
              <a:rPr lang="en-US" sz="1600" dirty="0" err="1" smtClean="0"/>
              <a:t>мөлшері</a:t>
            </a:r>
            <a:r>
              <a:rPr lang="en-US" sz="1600" dirty="0" smtClean="0"/>
              <a:t>.</a:t>
            </a:r>
            <a:r>
              <a:rPr lang="en-US" sz="1600" b="1" dirty="0" smtClean="0"/>
              <a:t> </a:t>
            </a:r>
            <a:endParaRPr lang="kk-KZ" sz="1600" b="1" dirty="0" smtClean="0"/>
          </a:p>
          <a:p>
            <a:pPr>
              <a:spcBef>
                <a:spcPts val="0"/>
              </a:spcBef>
            </a:pPr>
            <a:r>
              <a:rPr lang="en-US" sz="1600" b="1" dirty="0" err="1" smtClean="0"/>
              <a:t>Ерікті</a:t>
            </a:r>
            <a:r>
              <a:rPr lang="en-US" sz="1600" b="1" dirty="0" smtClean="0"/>
              <a:t> </a:t>
            </a:r>
            <a:r>
              <a:rPr lang="en-US" sz="1600" b="1" dirty="0" err="1" smtClean="0"/>
              <a:t>зейнетақы</a:t>
            </a:r>
            <a:r>
              <a:rPr lang="en-US" sz="1600" b="1" dirty="0" smtClean="0"/>
              <a:t> </a:t>
            </a:r>
            <a:r>
              <a:rPr lang="en-US" sz="1600" b="1" dirty="0" err="1" smtClean="0"/>
              <a:t>жарналары</a:t>
            </a:r>
            <a:r>
              <a:rPr lang="en-US" sz="1600" b="1" dirty="0" smtClean="0"/>
              <a:t> </a:t>
            </a:r>
            <a:r>
              <a:rPr lang="en-US" sz="1600" b="1" dirty="0" err="1" smtClean="0"/>
              <a:t>бойынша</a:t>
            </a:r>
            <a:r>
              <a:rPr lang="en-US" sz="1600" b="1" dirty="0" smtClean="0"/>
              <a:t> </a:t>
            </a:r>
            <a:r>
              <a:rPr lang="en-US" sz="1600" b="1" dirty="0" err="1" smtClean="0"/>
              <a:t>салықтық</a:t>
            </a:r>
            <a:r>
              <a:rPr lang="en-US" sz="1600" b="1" dirty="0" smtClean="0"/>
              <a:t> </a:t>
            </a:r>
            <a:r>
              <a:rPr lang="en-US" sz="1600" b="1" dirty="0" err="1" smtClean="0"/>
              <a:t>шегерім</a:t>
            </a:r>
            <a:endParaRPr lang="kk-KZ" sz="1600" b="1" dirty="0" smtClean="0"/>
          </a:p>
          <a:p>
            <a:pPr>
              <a:spcBef>
                <a:spcPts val="0"/>
              </a:spcBef>
            </a:pPr>
            <a:r>
              <a:rPr lang="en-US" sz="1600" b="1" dirty="0" err="1" smtClean="0"/>
              <a:t>Медицинаға</a:t>
            </a:r>
            <a:r>
              <a:rPr lang="en-US" sz="1600" b="1" dirty="0" smtClean="0"/>
              <a:t> </a:t>
            </a:r>
            <a:r>
              <a:rPr lang="en-US" sz="1600" b="1" dirty="0" err="1" smtClean="0"/>
              <a:t>арналған</a:t>
            </a:r>
            <a:r>
              <a:rPr lang="en-US" sz="1600" b="1" dirty="0" smtClean="0"/>
              <a:t> </a:t>
            </a:r>
            <a:r>
              <a:rPr lang="en-US" sz="1600" b="1" dirty="0" err="1" smtClean="0"/>
              <a:t>салықтық</a:t>
            </a:r>
            <a:r>
              <a:rPr lang="en-US" sz="1600" b="1" dirty="0" smtClean="0"/>
              <a:t> </a:t>
            </a:r>
            <a:r>
              <a:rPr lang="en-US" sz="1600" b="1" dirty="0" err="1" smtClean="0"/>
              <a:t>шегерім</a:t>
            </a:r>
            <a:endParaRPr lang="kk-KZ" sz="1600" b="1" dirty="0" smtClean="0"/>
          </a:p>
          <a:p>
            <a:pPr>
              <a:spcBef>
                <a:spcPts val="0"/>
              </a:spcBef>
            </a:pPr>
            <a:r>
              <a:rPr lang="en-US" sz="1600" b="1" dirty="0" err="1" smtClean="0"/>
              <a:t>Сыйақылар</a:t>
            </a:r>
            <a:r>
              <a:rPr lang="en-US" sz="1600" b="1" dirty="0" smtClean="0"/>
              <a:t> </a:t>
            </a:r>
            <a:r>
              <a:rPr lang="en-US" sz="1600" b="1" dirty="0" err="1" smtClean="0"/>
              <a:t>бойынша</a:t>
            </a:r>
            <a:r>
              <a:rPr lang="en-US" sz="1600" b="1" dirty="0" smtClean="0"/>
              <a:t> </a:t>
            </a:r>
            <a:r>
              <a:rPr lang="en-US" sz="1600" b="1" dirty="0" err="1" smtClean="0"/>
              <a:t>салықтық</a:t>
            </a:r>
            <a:r>
              <a:rPr lang="en-US" sz="1600" b="1" dirty="0" smtClean="0"/>
              <a:t> </a:t>
            </a:r>
            <a:r>
              <a:rPr lang="en-US" sz="1600" b="1" dirty="0" err="1" smtClean="0"/>
              <a:t>шегерім</a:t>
            </a:r>
            <a:endParaRPr lang="kk-KZ" sz="1600" b="1" dirty="0" smtClean="0"/>
          </a:p>
          <a:p>
            <a:pPr>
              <a:spcBef>
                <a:spcPts val="0"/>
              </a:spcBef>
            </a:pPr>
            <a:r>
              <a:rPr lang="en-US" sz="1600" b="1" dirty="0" err="1" smtClean="0"/>
              <a:t>Жеке</a:t>
            </a:r>
            <a:r>
              <a:rPr lang="en-US" sz="1600" b="1" dirty="0" smtClean="0"/>
              <a:t> </a:t>
            </a:r>
            <a:r>
              <a:rPr lang="en-US" sz="1600" b="1" dirty="0" err="1" smtClean="0"/>
              <a:t>тұлға</a:t>
            </a:r>
            <a:r>
              <a:rPr lang="en-US" sz="1600" b="1" dirty="0" smtClean="0"/>
              <a:t> </a:t>
            </a:r>
            <a:r>
              <a:rPr lang="en-US" sz="1600" b="1" dirty="0" err="1" smtClean="0"/>
              <a:t>дербес</a:t>
            </a:r>
            <a:r>
              <a:rPr lang="en-US" sz="1600" b="1" dirty="0" smtClean="0"/>
              <a:t> </a:t>
            </a:r>
            <a:r>
              <a:rPr lang="en-US" sz="1600" b="1" dirty="0" err="1" smtClean="0"/>
              <a:t>салық</a:t>
            </a:r>
            <a:r>
              <a:rPr lang="en-US" sz="1600" b="1" dirty="0" smtClean="0"/>
              <a:t> </a:t>
            </a:r>
            <a:r>
              <a:rPr lang="en-US" sz="1600" b="1" dirty="0" err="1" smtClean="0"/>
              <a:t>салуға</a:t>
            </a:r>
            <a:r>
              <a:rPr lang="en-US" sz="1600" b="1" dirty="0" smtClean="0"/>
              <a:t> </a:t>
            </a:r>
            <a:r>
              <a:rPr lang="en-US" sz="1600" b="1" dirty="0" err="1" smtClean="0"/>
              <a:t>жататын</a:t>
            </a:r>
            <a:r>
              <a:rPr lang="en-US" sz="1600" b="1" dirty="0" smtClean="0"/>
              <a:t> </a:t>
            </a:r>
            <a:r>
              <a:rPr lang="en-US" sz="1600" b="1" dirty="0" err="1" smtClean="0"/>
              <a:t>жеке</a:t>
            </a:r>
            <a:r>
              <a:rPr lang="en-US" sz="1600" b="1" dirty="0" smtClean="0"/>
              <a:t> </a:t>
            </a:r>
            <a:r>
              <a:rPr lang="en-US" sz="1600" b="1" dirty="0" err="1" smtClean="0"/>
              <a:t>тұлғаның</a:t>
            </a:r>
            <a:r>
              <a:rPr lang="en-US" sz="1600" b="1" dirty="0" smtClean="0"/>
              <a:t> </a:t>
            </a:r>
            <a:r>
              <a:rPr lang="en-US" sz="1600" b="1" dirty="0" err="1" smtClean="0"/>
              <a:t>салық</a:t>
            </a:r>
            <a:r>
              <a:rPr lang="en-US" sz="1600" b="1" dirty="0" smtClean="0"/>
              <a:t> </a:t>
            </a:r>
            <a:r>
              <a:rPr lang="en-US" sz="1600" b="1" dirty="0" err="1" smtClean="0"/>
              <a:t>салынатын</a:t>
            </a:r>
            <a:r>
              <a:rPr lang="en-US" sz="1600" b="1" dirty="0" smtClean="0"/>
              <a:t> </a:t>
            </a:r>
            <a:r>
              <a:rPr lang="en-US" sz="1600" b="1" dirty="0" err="1" smtClean="0"/>
              <a:t>кірісін</a:t>
            </a:r>
            <a:r>
              <a:rPr lang="en-US" sz="1600" b="1" dirty="0" smtClean="0"/>
              <a:t> </a:t>
            </a:r>
            <a:r>
              <a:rPr lang="en-US" sz="1600" b="1" dirty="0" err="1" smtClean="0"/>
              <a:t>айқындау</a:t>
            </a:r>
            <a:endParaRPr lang="ru-RU" sz="1600" dirty="0" smtClean="0"/>
          </a:p>
          <a:p>
            <a:pPr>
              <a:spcBef>
                <a:spcPts val="0"/>
              </a:spcBef>
            </a:pPr>
            <a:r>
              <a:rPr lang="en-US" sz="1600" dirty="0" smtClean="0"/>
              <a:t>      1. </a:t>
            </a:r>
            <a:r>
              <a:rPr lang="en-US" sz="1600" dirty="0" err="1" smtClean="0"/>
              <a:t>Дара</a:t>
            </a:r>
            <a:r>
              <a:rPr lang="en-US" sz="1600" dirty="0" smtClean="0"/>
              <a:t> </a:t>
            </a:r>
            <a:r>
              <a:rPr lang="en-US" sz="1600" dirty="0" err="1" smtClean="0"/>
              <a:t>кәсіпкердің</a:t>
            </a:r>
            <a:r>
              <a:rPr lang="en-US" sz="1600" dirty="0" smtClean="0"/>
              <a:t>, </a:t>
            </a:r>
            <a:r>
              <a:rPr lang="en-US" sz="1600" dirty="0" err="1" smtClean="0"/>
              <a:t>жеке</a:t>
            </a:r>
            <a:r>
              <a:rPr lang="en-US" sz="1600" dirty="0" smtClean="0"/>
              <a:t> </a:t>
            </a:r>
            <a:r>
              <a:rPr lang="en-US" sz="1600" dirty="0" err="1" smtClean="0"/>
              <a:t>практикамен</a:t>
            </a:r>
            <a:r>
              <a:rPr lang="en-US" sz="1600" dirty="0" smtClean="0"/>
              <a:t> </a:t>
            </a:r>
            <a:r>
              <a:rPr lang="en-US" sz="1600" dirty="0" err="1" smtClean="0"/>
              <a:t>айналысатын</a:t>
            </a:r>
            <a:r>
              <a:rPr lang="en-US" sz="1600" dirty="0" smtClean="0"/>
              <a:t> </a:t>
            </a:r>
            <a:r>
              <a:rPr lang="en-US" sz="1600" dirty="0" err="1" smtClean="0"/>
              <a:t>адамның</a:t>
            </a:r>
            <a:r>
              <a:rPr lang="en-US" sz="1600" dirty="0" smtClean="0"/>
              <a:t> </a:t>
            </a:r>
            <a:r>
              <a:rPr lang="en-US" sz="1600" dirty="0" err="1" smtClean="0"/>
              <a:t>және</a:t>
            </a:r>
            <a:r>
              <a:rPr lang="en-US" sz="1600" dirty="0" smtClean="0"/>
              <a:t> </a:t>
            </a:r>
            <a:r>
              <a:rPr lang="en-US" sz="1600" dirty="0" err="1" smtClean="0"/>
              <a:t>резидент-еңбекші</a:t>
            </a:r>
            <a:r>
              <a:rPr lang="en-US" sz="1600" dirty="0" smtClean="0"/>
              <a:t> </a:t>
            </a:r>
            <a:r>
              <a:rPr lang="en-US" sz="1600" dirty="0" err="1" smtClean="0"/>
              <a:t>көшіп</a:t>
            </a:r>
            <a:r>
              <a:rPr lang="en-US" sz="1600" dirty="0" smtClean="0"/>
              <a:t> </a:t>
            </a:r>
            <a:r>
              <a:rPr lang="en-US" sz="1600" dirty="0" err="1" smtClean="0"/>
              <a:t>келушінің</a:t>
            </a:r>
            <a:r>
              <a:rPr lang="en-US" sz="1600" dirty="0" smtClean="0"/>
              <a:t> </a:t>
            </a:r>
            <a:r>
              <a:rPr lang="en-US" sz="1600" dirty="0" err="1" smtClean="0"/>
              <a:t>кірісін</a:t>
            </a:r>
            <a:r>
              <a:rPr lang="en-US" sz="1600" dirty="0" smtClean="0"/>
              <a:t> </a:t>
            </a:r>
            <a:r>
              <a:rPr lang="en-US" sz="1600" dirty="0" err="1" smtClean="0"/>
              <a:t>қоспағанда</a:t>
            </a:r>
            <a:r>
              <a:rPr lang="en-US" sz="1600" dirty="0" smtClean="0"/>
              <a:t>, </a:t>
            </a:r>
            <a:r>
              <a:rPr lang="en-US" sz="1600" dirty="0" err="1" smtClean="0"/>
              <a:t>жеке</a:t>
            </a:r>
            <a:r>
              <a:rPr lang="en-US" sz="1600" dirty="0" smtClean="0"/>
              <a:t> </a:t>
            </a:r>
            <a:r>
              <a:rPr lang="en-US" sz="1600" dirty="0" err="1" smtClean="0"/>
              <a:t>тұлға</a:t>
            </a:r>
            <a:r>
              <a:rPr lang="en-US" sz="1600" dirty="0" smtClean="0"/>
              <a:t> </a:t>
            </a:r>
            <a:r>
              <a:rPr lang="en-US" sz="1600" dirty="0" err="1" smtClean="0"/>
              <a:t>дербес</a:t>
            </a:r>
            <a:r>
              <a:rPr lang="en-US" sz="1600" dirty="0" smtClean="0"/>
              <a:t> </a:t>
            </a:r>
            <a:r>
              <a:rPr lang="en-US" sz="1600" dirty="0" err="1" smtClean="0"/>
              <a:t>салық</a:t>
            </a:r>
            <a:r>
              <a:rPr lang="en-US" sz="1600" dirty="0" smtClean="0"/>
              <a:t> </a:t>
            </a:r>
            <a:r>
              <a:rPr lang="en-US" sz="1600" dirty="0" err="1" smtClean="0"/>
              <a:t>салуға</a:t>
            </a:r>
            <a:r>
              <a:rPr lang="en-US" sz="1600" dirty="0" smtClean="0"/>
              <a:t> </a:t>
            </a:r>
            <a:r>
              <a:rPr lang="en-US" sz="1600" dirty="0" err="1" smtClean="0"/>
              <a:t>жататын</a:t>
            </a:r>
            <a:r>
              <a:rPr lang="en-US" sz="1600" dirty="0" smtClean="0"/>
              <a:t> </a:t>
            </a:r>
            <a:r>
              <a:rPr lang="en-US" sz="1600" dirty="0" err="1" smtClean="0"/>
              <a:t>тиісті</a:t>
            </a:r>
            <a:r>
              <a:rPr lang="en-US" sz="1600" dirty="0" smtClean="0"/>
              <a:t> </a:t>
            </a:r>
            <a:r>
              <a:rPr lang="en-US" sz="1600" dirty="0" err="1" smtClean="0"/>
              <a:t>кірістің</a:t>
            </a:r>
            <a:r>
              <a:rPr lang="en-US" sz="1600" dirty="0" smtClean="0"/>
              <a:t> </a:t>
            </a:r>
            <a:r>
              <a:rPr lang="en-US" sz="1600" dirty="0" err="1" smtClean="0"/>
              <a:t>салық</a:t>
            </a:r>
            <a:r>
              <a:rPr lang="en-US" sz="1600" dirty="0" smtClean="0"/>
              <a:t> </a:t>
            </a:r>
            <a:r>
              <a:rPr lang="en-US" sz="1600" dirty="0" err="1" smtClean="0"/>
              <a:t>салынатын</a:t>
            </a:r>
            <a:r>
              <a:rPr lang="en-US" sz="1600" dirty="0" smtClean="0"/>
              <a:t> </a:t>
            </a:r>
            <a:r>
              <a:rPr lang="en-US" sz="1600" dirty="0" err="1" smtClean="0"/>
              <a:t>сомасы</a:t>
            </a:r>
            <a:r>
              <a:rPr lang="en-US" sz="1600" dirty="0" smtClean="0"/>
              <a:t> </a:t>
            </a:r>
            <a:r>
              <a:rPr lang="en-US" sz="1600" dirty="0" err="1" smtClean="0"/>
              <a:t>мынадай</a:t>
            </a:r>
            <a:r>
              <a:rPr lang="en-US" sz="1600" dirty="0" smtClean="0"/>
              <a:t> </a:t>
            </a:r>
            <a:r>
              <a:rPr lang="en-US" sz="1600" dirty="0" err="1" smtClean="0"/>
              <a:t>тәртіппен</a:t>
            </a:r>
            <a:r>
              <a:rPr lang="en-US" sz="1600" dirty="0" smtClean="0"/>
              <a:t> </a:t>
            </a:r>
            <a:r>
              <a:rPr lang="en-US" sz="1600" dirty="0" err="1" smtClean="0"/>
              <a:t>айқындалады</a:t>
            </a:r>
            <a:r>
              <a:rPr lang="en-US" sz="1600" dirty="0" smtClean="0"/>
              <a:t>:</a:t>
            </a:r>
            <a:endParaRPr lang="ru-RU" sz="1600" dirty="0" smtClean="0"/>
          </a:p>
          <a:p>
            <a:pPr>
              <a:spcBef>
                <a:spcPts val="0"/>
              </a:spcBef>
            </a:pPr>
            <a:r>
              <a:rPr lang="en-US" sz="1600" dirty="0" smtClean="0"/>
              <a:t>      </a:t>
            </a:r>
            <a:r>
              <a:rPr lang="en-US" sz="1600" dirty="0" err="1" smtClean="0"/>
              <a:t>жеке</a:t>
            </a:r>
            <a:r>
              <a:rPr lang="en-US" sz="1600" dirty="0" smtClean="0"/>
              <a:t> </a:t>
            </a:r>
            <a:r>
              <a:rPr lang="en-US" sz="1600" dirty="0" err="1" smtClean="0"/>
              <a:t>тұлға</a:t>
            </a:r>
            <a:r>
              <a:rPr lang="en-US" sz="1600" dirty="0" smtClean="0"/>
              <a:t> </a:t>
            </a:r>
            <a:r>
              <a:rPr lang="en-US" sz="1600" dirty="0" err="1" smtClean="0"/>
              <a:t>дербес</a:t>
            </a:r>
            <a:r>
              <a:rPr lang="en-US" sz="1600" dirty="0" smtClean="0"/>
              <a:t> </a:t>
            </a:r>
            <a:r>
              <a:rPr lang="en-US" sz="1600" dirty="0" err="1" smtClean="0"/>
              <a:t>салық</a:t>
            </a:r>
            <a:r>
              <a:rPr lang="en-US" sz="1600" dirty="0" smtClean="0"/>
              <a:t> </a:t>
            </a:r>
            <a:r>
              <a:rPr lang="en-US" sz="1600" dirty="0" err="1" smtClean="0"/>
              <a:t>салуға</a:t>
            </a:r>
            <a:r>
              <a:rPr lang="en-US" sz="1600" dirty="0" smtClean="0"/>
              <a:t> </a:t>
            </a:r>
            <a:r>
              <a:rPr lang="en-US" sz="1600" dirty="0" err="1" smtClean="0"/>
              <a:t>жататын</a:t>
            </a:r>
            <a:r>
              <a:rPr lang="en-US" sz="1600" dirty="0" smtClean="0"/>
              <a:t> </a:t>
            </a:r>
            <a:r>
              <a:rPr lang="en-US" sz="1600" dirty="0" err="1" smtClean="0"/>
              <a:t>жеке</a:t>
            </a:r>
            <a:r>
              <a:rPr lang="en-US" sz="1600" dirty="0" smtClean="0"/>
              <a:t> </a:t>
            </a:r>
            <a:r>
              <a:rPr lang="en-US" sz="1600" dirty="0" err="1" smtClean="0"/>
              <a:t>тұлға</a:t>
            </a:r>
            <a:r>
              <a:rPr lang="en-US" sz="1600" dirty="0" smtClean="0"/>
              <a:t> </a:t>
            </a:r>
            <a:r>
              <a:rPr lang="en-US" sz="1600" dirty="0" err="1" smtClean="0"/>
              <a:t>кірісі</a:t>
            </a:r>
            <a:r>
              <a:rPr lang="en-US" sz="1600" dirty="0" smtClean="0"/>
              <a:t>,</a:t>
            </a:r>
            <a:endParaRPr lang="ru-RU" sz="1600" dirty="0" smtClean="0"/>
          </a:p>
          <a:p>
            <a:pPr>
              <a:spcBef>
                <a:spcPts val="0"/>
              </a:spcBef>
            </a:pPr>
            <a:r>
              <a:rPr lang="en-US" sz="1600" dirty="0" smtClean="0"/>
              <a:t>      </a:t>
            </a:r>
            <a:r>
              <a:rPr lang="en-US" sz="1600" dirty="0" err="1" smtClean="0"/>
              <a:t>алу</a:t>
            </a:r>
            <a:endParaRPr lang="ru-RU" sz="1600" dirty="0" smtClean="0"/>
          </a:p>
          <a:p>
            <a:pPr>
              <a:spcBef>
                <a:spcPts val="0"/>
              </a:spcBef>
            </a:pPr>
            <a:r>
              <a:rPr lang="en-US" sz="1600" dirty="0" smtClean="0"/>
              <a:t>       </a:t>
            </a:r>
            <a:r>
              <a:rPr lang="en-US" sz="1600" dirty="0" err="1" smtClean="0"/>
              <a:t>осы</a:t>
            </a:r>
            <a:r>
              <a:rPr lang="en-US" sz="1600" dirty="0" smtClean="0"/>
              <a:t> </a:t>
            </a:r>
            <a:r>
              <a:rPr lang="en-US" sz="1600" dirty="0" err="1" smtClean="0"/>
              <a:t>Кодекстің</a:t>
            </a:r>
            <a:r>
              <a:rPr lang="en-US" sz="1600" dirty="0" smtClean="0"/>
              <a:t> 341-бабының 1-тармағында </a:t>
            </a:r>
            <a:r>
              <a:rPr lang="en-US" sz="1600" dirty="0" err="1" smtClean="0"/>
              <a:t>көзделген</a:t>
            </a:r>
            <a:r>
              <a:rPr lang="en-US" sz="1600" dirty="0" smtClean="0"/>
              <a:t>, </a:t>
            </a:r>
            <a:r>
              <a:rPr lang="en-US" sz="1600" dirty="0" err="1" smtClean="0"/>
              <a:t>кірісті</a:t>
            </a:r>
            <a:r>
              <a:rPr lang="en-US" sz="1600" dirty="0" smtClean="0"/>
              <a:t> </a:t>
            </a:r>
            <a:r>
              <a:rPr lang="en-US" sz="1600" dirty="0" err="1" smtClean="0"/>
              <a:t>түзету</a:t>
            </a:r>
            <a:r>
              <a:rPr lang="en-US" sz="1600" dirty="0" smtClean="0"/>
              <a:t> </a:t>
            </a:r>
            <a:r>
              <a:rPr lang="en-US" sz="1600" dirty="0" err="1" smtClean="0"/>
              <a:t>сомасы</a:t>
            </a:r>
            <a:r>
              <a:rPr lang="en-US" sz="1600" dirty="0" smtClean="0"/>
              <a:t>,</a:t>
            </a:r>
            <a:endParaRPr lang="ru-RU" sz="1600" dirty="0" smtClean="0"/>
          </a:p>
          <a:p>
            <a:pPr>
              <a:spcBef>
                <a:spcPts val="0"/>
              </a:spcBef>
            </a:pPr>
            <a:r>
              <a:rPr lang="en-US" sz="1600" dirty="0" smtClean="0"/>
              <a:t>      </a:t>
            </a:r>
            <a:r>
              <a:rPr lang="en-US" sz="1600" dirty="0" err="1" smtClean="0"/>
              <a:t>алу</a:t>
            </a:r>
            <a:endParaRPr lang="ru-RU" sz="1600" dirty="0" smtClean="0"/>
          </a:p>
          <a:p>
            <a:pPr>
              <a:spcBef>
                <a:spcPts val="0"/>
              </a:spcBef>
            </a:pPr>
            <a:r>
              <a:rPr lang="en-US" sz="1600" dirty="0" smtClean="0"/>
              <a:t>       </a:t>
            </a:r>
            <a:r>
              <a:rPr lang="en-US" sz="1600" dirty="0" err="1" smtClean="0"/>
              <a:t>осы</a:t>
            </a:r>
            <a:r>
              <a:rPr lang="en-US" sz="1600" dirty="0" smtClean="0"/>
              <a:t> </a:t>
            </a:r>
            <a:r>
              <a:rPr lang="en-US" sz="1600" dirty="0" err="1" smtClean="0"/>
              <a:t>Кодекстің</a:t>
            </a:r>
            <a:r>
              <a:rPr lang="en-US" sz="1600" dirty="0" smtClean="0"/>
              <a:t> 342-бабында </a:t>
            </a:r>
            <a:r>
              <a:rPr lang="en-US" sz="1600" dirty="0" err="1" smtClean="0"/>
              <a:t>көрсетілген</a:t>
            </a:r>
            <a:r>
              <a:rPr lang="en-US" sz="1600" dirty="0" smtClean="0"/>
              <a:t> </a:t>
            </a:r>
            <a:r>
              <a:rPr lang="en-US" sz="1600" dirty="0" err="1" smtClean="0"/>
              <a:t>мөлшерде</a:t>
            </a:r>
            <a:r>
              <a:rPr lang="en-US" sz="1600" dirty="0" smtClean="0"/>
              <a:t> </a:t>
            </a:r>
            <a:r>
              <a:rPr lang="en-US" sz="1600" dirty="0" err="1" smtClean="0"/>
              <a:t>және</a:t>
            </a:r>
            <a:r>
              <a:rPr lang="en-US" sz="1600" dirty="0" smtClean="0"/>
              <a:t> </a:t>
            </a:r>
            <a:r>
              <a:rPr lang="en-US" sz="1600" dirty="0" err="1" smtClean="0"/>
              <a:t>тәртіппен</a:t>
            </a:r>
            <a:r>
              <a:rPr lang="en-US" sz="1600" dirty="0" smtClean="0"/>
              <a:t> </a:t>
            </a:r>
            <a:r>
              <a:rPr lang="en-US" sz="1600" dirty="0" err="1" smtClean="0"/>
              <a:t>салықтық</a:t>
            </a:r>
            <a:r>
              <a:rPr lang="en-US" sz="1600" dirty="0" smtClean="0"/>
              <a:t> </a:t>
            </a:r>
            <a:r>
              <a:rPr lang="en-US" sz="1600" dirty="0" err="1" smtClean="0"/>
              <a:t>шегерімдер</a:t>
            </a:r>
            <a:r>
              <a:rPr lang="en-US" sz="1600" dirty="0" smtClean="0"/>
              <a:t> </a:t>
            </a:r>
            <a:r>
              <a:rPr lang="en-US" sz="1600" dirty="0" err="1" smtClean="0"/>
              <a:t>сомасы</a:t>
            </a:r>
            <a:r>
              <a:rPr lang="en-US" sz="1600" dirty="0" smtClean="0"/>
              <a:t>.</a:t>
            </a:r>
            <a:endParaRPr lang="ru-RU" sz="1600" dirty="0" smtClean="0"/>
          </a:p>
          <a:p>
            <a:pPr>
              <a:spcBef>
                <a:spcPts val="0"/>
              </a:spcBef>
            </a:pPr>
            <a:endParaRPr lang="kk-KZ" sz="1600" b="1" dirty="0" smtClean="0"/>
          </a:p>
          <a:p>
            <a:endParaRPr lang="kk-KZ" sz="1600" dirty="0" smtClean="0"/>
          </a:p>
          <a:p>
            <a:endParaRPr lang="ru-RU"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8176556" y="6165304"/>
            <a:ext cx="967444" cy="338554"/>
          </a:xfrm>
          <a:prstGeom prst="rect">
            <a:avLst/>
          </a:prstGeom>
        </p:spPr>
        <p:txBody>
          <a:bodyPr wrap="none">
            <a:spAutoFit/>
          </a:bodyPr>
          <a:lstStyle/>
          <a:p>
            <a:r>
              <a:rPr lang="ru-RU" sz="1600" dirty="0">
                <a:latin typeface="Times New Roman" pitchFamily="18" charset="0"/>
                <a:cs typeface="Times New Roman" pitchFamily="18" charset="0"/>
              </a:rPr>
              <a:t>155-бап. </a:t>
            </a:r>
          </a:p>
        </p:txBody>
      </p:sp>
      <p:sp>
        <p:nvSpPr>
          <p:cNvPr id="7" name="Номер слайда 6"/>
          <p:cNvSpPr>
            <a:spLocks noGrp="1"/>
          </p:cNvSpPr>
          <p:nvPr>
            <p:ph type="sldNum" sz="quarter" idx="12"/>
          </p:nvPr>
        </p:nvSpPr>
        <p:spPr/>
        <p:txBody>
          <a:bodyPr/>
          <a:lstStyle/>
          <a:p>
            <a:fld id="{0AA39464-637D-4B94-B730-6050C498EEA6}" type="slidenum">
              <a:rPr lang="ru-RU" smtClean="0"/>
              <a:pPr/>
              <a:t>4</a:t>
            </a:fld>
            <a:endParaRPr lang="ru-RU" dirty="0"/>
          </a:p>
        </p:txBody>
      </p:sp>
      <p:sp>
        <p:nvSpPr>
          <p:cNvPr id="31746" name="Rectangle 2"/>
          <p:cNvSpPr>
            <a:spLocks noChangeArrowheads="1"/>
          </p:cNvSpPr>
          <p:nvPr/>
        </p:nvSpPr>
        <p:spPr bwMode="auto">
          <a:xfrm>
            <a:off x="0" y="0"/>
            <a:ext cx="9144000" cy="71711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Жеке</a:t>
            </a:r>
            <a:r>
              <a:rPr kumimoji="0" lang="ru-RU" sz="1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14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тұлғаның жылдық кірісі</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1.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Жеке</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тұлғаның жылдық кірісі</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осы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тұлға Қазақстан Республикасында</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және оның шегінен</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тыс</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жерде</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салықтық кезең ішінде</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a:t>
            </a:r>
            <a:endParaRPr kumimoji="0" lang="ru-RU" sz="800" b="0" i="0" u="none" strike="noStrike" cap="none" normalizeH="0" baseline="0" dirty="0" smtClean="0" bm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1)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төлем көзінен</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a:t>
            </a:r>
            <a:endParaRPr kumimoji="0" lang="ru-RU" sz="800" b="0" i="0" u="none" strike="noStrike" cap="none" normalizeH="0" baseline="0" dirty="0" smtClean="0" bm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en-US"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2)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жеке</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тұлға дербес</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салық салуға жататын</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кірістер</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түрінде алуға жататын</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алған</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кірістерінен</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тұрады</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endParaRPr kumimoji="0" lang="ru-RU" sz="800" b="0" i="0" u="none" strike="noStrike" cap="none" normalizeH="0" baseline="0" dirty="0" smtClean="0" bmk="">
              <a:ln>
                <a:noFill/>
              </a:ln>
              <a:solidFill>
                <a:schemeClr val="tx1"/>
              </a:solidFill>
              <a:effectLst/>
              <a:latin typeface="Arial" pitchFamily="34" charset="0"/>
              <a:cs typeface="Arial" pitchFamily="34" charset="0"/>
            </a:endParaRPr>
          </a:p>
          <a:p>
            <a:r>
              <a:rPr kumimoji="0" lang="en-US"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2.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Мыналар</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жеке</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тұлғаның кірісі</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ретінде</a:t>
            </a:r>
            <a:r>
              <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bmk="">
                <a:ln>
                  <a:noFill/>
                </a:ln>
                <a:solidFill>
                  <a:srgbClr val="000000"/>
                </a:solidFill>
                <a:effectLst/>
                <a:latin typeface="Arial" pitchFamily="34" charset="0"/>
                <a:ea typeface="Times New Roman" pitchFamily="18" charset="0"/>
                <a:cs typeface="Arial" pitchFamily="34" charset="0"/>
              </a:rPr>
              <a:t>қарастырылмайды:</a:t>
            </a:r>
            <a:endParaRPr kumimoji="0" lang="ru-RU"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endParaRPr>
          </a:p>
          <a:p>
            <a:r>
              <a:rPr lang="en-US" sz="1600" b="1" dirty="0" err="1" smtClean="0"/>
              <a:t>Салық</a:t>
            </a:r>
            <a:r>
              <a:rPr lang="en-US" sz="1600" b="1" dirty="0" smtClean="0"/>
              <a:t> </a:t>
            </a:r>
            <a:r>
              <a:rPr lang="en-US" sz="1600" b="1" dirty="0" err="1" smtClean="0"/>
              <a:t>мөлшерлемелері</a:t>
            </a:r>
            <a:endParaRPr lang="ru-RU" sz="1600" dirty="0" smtClean="0"/>
          </a:p>
          <a:p>
            <a:r>
              <a:rPr lang="en-US" sz="1600" dirty="0" smtClean="0"/>
              <a:t>      1. </a:t>
            </a:r>
            <a:r>
              <a:rPr lang="en-US" sz="1600" dirty="0" err="1" smtClean="0"/>
              <a:t>Осы</a:t>
            </a:r>
            <a:r>
              <a:rPr lang="en-US" sz="1600" dirty="0" smtClean="0"/>
              <a:t> </a:t>
            </a:r>
            <a:r>
              <a:rPr lang="en-US" sz="1600" dirty="0" err="1" smtClean="0"/>
              <a:t>баптың</a:t>
            </a:r>
            <a:r>
              <a:rPr lang="en-US" sz="1600" dirty="0" smtClean="0"/>
              <a:t> 2-тармағында </a:t>
            </a:r>
            <a:r>
              <a:rPr lang="en-US" sz="1600" dirty="0" err="1" smtClean="0"/>
              <a:t>көрсетiлген</a:t>
            </a:r>
            <a:r>
              <a:rPr lang="en-US" sz="1600" dirty="0" smtClean="0"/>
              <a:t> </a:t>
            </a:r>
            <a:r>
              <a:rPr lang="en-US" sz="1600" dirty="0" err="1" smtClean="0"/>
              <a:t>кірістерді</a:t>
            </a:r>
            <a:r>
              <a:rPr lang="en-US" sz="1600" dirty="0" smtClean="0"/>
              <a:t> </a:t>
            </a:r>
            <a:r>
              <a:rPr lang="en-US" sz="1600" dirty="0" err="1" smtClean="0"/>
              <a:t>қоспағанда</a:t>
            </a:r>
            <a:r>
              <a:rPr lang="en-US" sz="1600" dirty="0" smtClean="0"/>
              <a:t>, </a:t>
            </a:r>
            <a:r>
              <a:rPr lang="en-US" sz="1600" dirty="0" err="1" smtClean="0"/>
              <a:t>салық</a:t>
            </a:r>
            <a:r>
              <a:rPr lang="en-US" sz="1600" dirty="0" smtClean="0"/>
              <a:t> </a:t>
            </a:r>
            <a:r>
              <a:rPr lang="en-US" sz="1600" dirty="0" err="1" smtClean="0"/>
              <a:t>төлеушiнiң</a:t>
            </a:r>
            <a:r>
              <a:rPr lang="en-US" sz="1600" dirty="0" smtClean="0"/>
              <a:t> </a:t>
            </a:r>
            <a:r>
              <a:rPr lang="en-US" sz="1600" dirty="0" err="1" smtClean="0"/>
              <a:t>кірістеріне</a:t>
            </a:r>
            <a:r>
              <a:rPr lang="en-US" sz="1600" dirty="0" smtClean="0"/>
              <a:t> 10 </a:t>
            </a:r>
            <a:r>
              <a:rPr lang="en-US" sz="1600" dirty="0" err="1" smtClean="0"/>
              <a:t>пайыз</a:t>
            </a:r>
            <a:r>
              <a:rPr lang="en-US" sz="1600" dirty="0" smtClean="0"/>
              <a:t> </a:t>
            </a:r>
            <a:r>
              <a:rPr lang="en-US" sz="1600" dirty="0" err="1" smtClean="0"/>
              <a:t>мөлшерлеме</a:t>
            </a:r>
            <a:r>
              <a:rPr lang="en-US" sz="1600" dirty="0" smtClean="0"/>
              <a:t> </a:t>
            </a:r>
            <a:r>
              <a:rPr lang="en-US" sz="1600" dirty="0" err="1" smtClean="0"/>
              <a:t>бойынша</a:t>
            </a:r>
            <a:r>
              <a:rPr lang="en-US" sz="1600" dirty="0" smtClean="0"/>
              <a:t> </a:t>
            </a:r>
            <a:r>
              <a:rPr lang="en-US" sz="1600" dirty="0" err="1" smtClean="0"/>
              <a:t>салық</a:t>
            </a:r>
            <a:r>
              <a:rPr lang="en-US" sz="1600" dirty="0" smtClean="0"/>
              <a:t> </a:t>
            </a:r>
            <a:r>
              <a:rPr lang="en-US" sz="1600" dirty="0" err="1" smtClean="0"/>
              <a:t>салынады</a:t>
            </a:r>
            <a:r>
              <a:rPr lang="en-US" sz="1600" dirty="0" smtClean="0"/>
              <a:t>.</a:t>
            </a:r>
            <a:endParaRPr lang="ru-RU" sz="1600" dirty="0" smtClean="0"/>
          </a:p>
          <a:p>
            <a:r>
              <a:rPr lang="en-US" sz="1600" dirty="0" smtClean="0"/>
              <a:t>       2. </a:t>
            </a:r>
            <a:r>
              <a:rPr lang="en-US" sz="1600" dirty="0" err="1" smtClean="0"/>
              <a:t>Қазақстан</a:t>
            </a:r>
            <a:r>
              <a:rPr lang="en-US" sz="1600" dirty="0" smtClean="0"/>
              <a:t> </a:t>
            </a:r>
            <a:r>
              <a:rPr lang="en-US" sz="1600" dirty="0" err="1" smtClean="0"/>
              <a:t>Республикасындағы</a:t>
            </a:r>
            <a:r>
              <a:rPr lang="en-US" sz="1600" dirty="0" smtClean="0"/>
              <a:t> </a:t>
            </a:r>
            <a:r>
              <a:rPr lang="en-US" sz="1600" dirty="0" err="1" smtClean="0"/>
              <a:t>көздерден</a:t>
            </a:r>
            <a:r>
              <a:rPr lang="en-US" sz="1600" dirty="0" smtClean="0"/>
              <a:t> </a:t>
            </a:r>
            <a:r>
              <a:rPr lang="en-US" sz="1600" dirty="0" err="1" smtClean="0"/>
              <a:t>алынған</a:t>
            </a:r>
            <a:r>
              <a:rPr lang="en-US" sz="1600" dirty="0" smtClean="0"/>
              <a:t> </a:t>
            </a:r>
            <a:r>
              <a:rPr lang="en-US" sz="1600" dirty="0" err="1" smtClean="0"/>
              <a:t>дивидендтер</a:t>
            </a:r>
            <a:r>
              <a:rPr lang="en-US" sz="1600" dirty="0" smtClean="0"/>
              <a:t> </a:t>
            </a:r>
            <a:r>
              <a:rPr lang="en-US" sz="1600" dirty="0" err="1" smtClean="0"/>
              <a:t>түрiндегi</a:t>
            </a:r>
            <a:r>
              <a:rPr lang="en-US" sz="1600" dirty="0" smtClean="0"/>
              <a:t> </a:t>
            </a:r>
            <a:r>
              <a:rPr lang="en-US" sz="1600" dirty="0" err="1" smtClean="0"/>
              <a:t>кірістерге</a:t>
            </a:r>
            <a:r>
              <a:rPr lang="en-US" sz="1600" dirty="0" smtClean="0"/>
              <a:t> 5 </a:t>
            </a:r>
            <a:r>
              <a:rPr lang="en-US" sz="1600" dirty="0" err="1" smtClean="0"/>
              <a:t>пайыз</a:t>
            </a:r>
            <a:r>
              <a:rPr lang="en-US" sz="1600" dirty="0" smtClean="0"/>
              <a:t> </a:t>
            </a:r>
            <a:r>
              <a:rPr lang="en-US" sz="1600" dirty="0" err="1" smtClean="0"/>
              <a:t>мөлшерлеме</a:t>
            </a:r>
            <a:r>
              <a:rPr lang="en-US" sz="1600" dirty="0" smtClean="0"/>
              <a:t> </a:t>
            </a:r>
            <a:r>
              <a:rPr lang="en-US" sz="1600" dirty="0" err="1" smtClean="0"/>
              <a:t>бойынша</a:t>
            </a:r>
            <a:r>
              <a:rPr lang="en-US" sz="1600" dirty="0" smtClean="0"/>
              <a:t> </a:t>
            </a:r>
            <a:r>
              <a:rPr lang="en-US" sz="1600" dirty="0" err="1" smtClean="0"/>
              <a:t>салық</a:t>
            </a:r>
            <a:r>
              <a:rPr lang="en-US" sz="1600" dirty="0" smtClean="0"/>
              <a:t> </a:t>
            </a:r>
            <a:r>
              <a:rPr lang="en-US" sz="1600" dirty="0" err="1" smtClean="0"/>
              <a:t>салынады</a:t>
            </a:r>
            <a:r>
              <a:rPr lang="en-US" sz="1600" dirty="0" smtClean="0"/>
              <a:t>. </a:t>
            </a:r>
            <a:endParaRPr lang="ru-RU" sz="1600" dirty="0" smtClean="0"/>
          </a:p>
          <a:p>
            <a:r>
              <a:rPr lang="en-US" sz="1600" b="1" dirty="0" smtClean="0"/>
              <a:t>321-бап. </a:t>
            </a:r>
            <a:r>
              <a:rPr lang="en-US" sz="1600" b="1" dirty="0" err="1" smtClean="0"/>
              <a:t>Жеке</a:t>
            </a:r>
            <a:r>
              <a:rPr lang="en-US" sz="1600" b="1" dirty="0" smtClean="0"/>
              <a:t> </a:t>
            </a:r>
            <a:r>
              <a:rPr lang="en-US" sz="1600" b="1" dirty="0" err="1" smtClean="0"/>
              <a:t>тұлғаның</a:t>
            </a:r>
            <a:r>
              <a:rPr lang="en-US" sz="1600" b="1" dirty="0" smtClean="0"/>
              <a:t> </a:t>
            </a:r>
            <a:r>
              <a:rPr lang="en-US" sz="1600" b="1" dirty="0" err="1" smtClean="0"/>
              <a:t>жылдық</a:t>
            </a:r>
            <a:r>
              <a:rPr lang="en-US" sz="1600" b="1" dirty="0" smtClean="0"/>
              <a:t> </a:t>
            </a:r>
            <a:r>
              <a:rPr lang="en-US" sz="1600" b="1" dirty="0" err="1" smtClean="0"/>
              <a:t>кірісіне</a:t>
            </a:r>
            <a:r>
              <a:rPr lang="en-US" sz="1600" b="1" dirty="0" smtClean="0"/>
              <a:t> </a:t>
            </a:r>
            <a:r>
              <a:rPr lang="en-US" sz="1600" b="1" dirty="0" err="1" smtClean="0"/>
              <a:t>кіретін</a:t>
            </a:r>
            <a:r>
              <a:rPr lang="en-US" sz="1600" b="1" dirty="0" smtClean="0"/>
              <a:t> </a:t>
            </a:r>
            <a:r>
              <a:rPr lang="en-US" sz="1600" b="1" dirty="0" err="1" smtClean="0"/>
              <a:t>кірістер</a:t>
            </a:r>
            <a:endParaRPr lang="ru-RU" sz="1600" dirty="0" smtClean="0"/>
          </a:p>
          <a:p>
            <a:r>
              <a:rPr lang="en-US" sz="1600" dirty="0" smtClean="0"/>
              <a:t>      </a:t>
            </a:r>
            <a:r>
              <a:rPr lang="en-US" sz="1600" dirty="0" err="1" smtClean="0"/>
              <a:t>Жеке</a:t>
            </a:r>
            <a:r>
              <a:rPr lang="en-US" sz="1600" dirty="0" smtClean="0"/>
              <a:t> </a:t>
            </a:r>
            <a:r>
              <a:rPr lang="en-US" sz="1600" dirty="0" err="1" smtClean="0"/>
              <a:t>тұлғаның</a:t>
            </a:r>
            <a:r>
              <a:rPr lang="en-US" sz="1600" dirty="0" smtClean="0"/>
              <a:t> </a:t>
            </a:r>
            <a:r>
              <a:rPr lang="en-US" sz="1600" dirty="0" err="1" smtClean="0"/>
              <a:t>жылдық</a:t>
            </a:r>
            <a:r>
              <a:rPr lang="en-US" sz="1600" dirty="0" smtClean="0"/>
              <a:t> </a:t>
            </a:r>
            <a:r>
              <a:rPr lang="en-US" sz="1600" dirty="0" err="1" smtClean="0"/>
              <a:t>кірісіне</a:t>
            </a:r>
            <a:r>
              <a:rPr lang="en-US" sz="1600" dirty="0" smtClean="0"/>
              <a:t> </a:t>
            </a:r>
            <a:r>
              <a:rPr lang="en-US" sz="1600" dirty="0" err="1" smtClean="0"/>
              <a:t>мынадай</a:t>
            </a:r>
            <a:r>
              <a:rPr lang="en-US" sz="1600" dirty="0" smtClean="0"/>
              <a:t> </a:t>
            </a:r>
            <a:r>
              <a:rPr lang="en-US" sz="1600" dirty="0" err="1" smtClean="0"/>
              <a:t>кірістерінің</a:t>
            </a:r>
            <a:r>
              <a:rPr lang="en-US" sz="1600" dirty="0" smtClean="0"/>
              <a:t> </a:t>
            </a:r>
            <a:r>
              <a:rPr lang="en-US" sz="1600" dirty="0" err="1" smtClean="0"/>
              <a:t>барлық</a:t>
            </a:r>
            <a:r>
              <a:rPr lang="en-US" sz="1600" dirty="0" smtClean="0"/>
              <a:t> </a:t>
            </a:r>
            <a:r>
              <a:rPr lang="en-US" sz="1600" dirty="0" err="1" smtClean="0"/>
              <a:t>түрі</a:t>
            </a:r>
            <a:r>
              <a:rPr lang="en-US" sz="1600" dirty="0" smtClean="0"/>
              <a:t> </a:t>
            </a:r>
            <a:r>
              <a:rPr lang="en-US" sz="1600" dirty="0" err="1" smtClean="0"/>
              <a:t>кіреді</a:t>
            </a:r>
            <a:r>
              <a:rPr lang="en-US" sz="1600" dirty="0" smtClean="0"/>
              <a:t>:</a:t>
            </a:r>
            <a:endParaRPr lang="ru-RU" sz="1600" dirty="0" smtClean="0"/>
          </a:p>
          <a:p>
            <a:r>
              <a:rPr lang="en-US" sz="1600" dirty="0" smtClean="0"/>
              <a:t>      1) </a:t>
            </a:r>
            <a:r>
              <a:rPr lang="en-US" sz="1600" dirty="0" err="1" smtClean="0"/>
              <a:t>жұмыскердің</a:t>
            </a:r>
            <a:r>
              <a:rPr lang="en-US" sz="1600" dirty="0" smtClean="0"/>
              <a:t> </a:t>
            </a:r>
            <a:r>
              <a:rPr lang="en-US" sz="1600" dirty="0" err="1" smtClean="0"/>
              <a:t>кірісі</a:t>
            </a:r>
            <a:r>
              <a:rPr lang="en-US" sz="1600" dirty="0" smtClean="0"/>
              <a:t>, </a:t>
            </a:r>
            <a:r>
              <a:rPr lang="en-US" sz="1600" dirty="0" err="1" smtClean="0"/>
              <a:t>оның</a:t>
            </a:r>
            <a:r>
              <a:rPr lang="en-US" sz="1600" dirty="0" smtClean="0"/>
              <a:t> </a:t>
            </a:r>
            <a:r>
              <a:rPr lang="en-US" sz="1600" dirty="0" err="1" smtClean="0"/>
              <a:t>ішінде</a:t>
            </a:r>
            <a:r>
              <a:rPr lang="en-US" sz="1600" dirty="0" smtClean="0"/>
              <a:t> </a:t>
            </a:r>
            <a:r>
              <a:rPr lang="en-US" sz="1600" dirty="0" err="1" smtClean="0"/>
              <a:t>үй</a:t>
            </a:r>
            <a:r>
              <a:rPr lang="en-US" sz="1600" dirty="0" smtClean="0"/>
              <a:t> </a:t>
            </a:r>
            <a:r>
              <a:rPr lang="en-US" sz="1600" dirty="0" err="1" smtClean="0"/>
              <a:t>жұмыскерінің</a:t>
            </a:r>
            <a:r>
              <a:rPr lang="en-US" sz="1600" dirty="0" smtClean="0"/>
              <a:t> </a:t>
            </a:r>
            <a:r>
              <a:rPr lang="en-US" sz="1600" dirty="0" err="1" smtClean="0"/>
              <a:t>кірісі</a:t>
            </a:r>
            <a:r>
              <a:rPr lang="en-US" sz="1600" dirty="0" smtClean="0"/>
              <a:t> </a:t>
            </a:r>
            <a:r>
              <a:rPr lang="en-US" sz="1600" dirty="0" err="1" smtClean="0"/>
              <a:t>және</a:t>
            </a:r>
            <a:r>
              <a:rPr lang="en-US" sz="1600" dirty="0" smtClean="0"/>
              <a:t> </a:t>
            </a:r>
            <a:r>
              <a:rPr lang="en-US" sz="1600" dirty="0" err="1" smtClean="0"/>
              <a:t>резидент-еңбекші</a:t>
            </a:r>
            <a:r>
              <a:rPr lang="en-US" sz="1600" dirty="0" smtClean="0"/>
              <a:t> </a:t>
            </a:r>
            <a:r>
              <a:rPr lang="en-US" sz="1600" dirty="0" err="1" smtClean="0"/>
              <a:t>көшіп</a:t>
            </a:r>
            <a:r>
              <a:rPr lang="en-US" sz="1600" dirty="0" smtClean="0"/>
              <a:t> </a:t>
            </a:r>
            <a:r>
              <a:rPr lang="en-US" sz="1600" dirty="0" err="1" smtClean="0"/>
              <a:t>келушінің</a:t>
            </a:r>
            <a:r>
              <a:rPr lang="en-US" sz="1600" dirty="0" smtClean="0"/>
              <a:t> </a:t>
            </a:r>
            <a:r>
              <a:rPr lang="en-US" sz="1600" dirty="0" err="1" smtClean="0"/>
              <a:t>кірісі</a:t>
            </a:r>
            <a:r>
              <a:rPr lang="en-US" sz="1600" dirty="0" smtClean="0"/>
              <a:t>;</a:t>
            </a:r>
            <a:endParaRPr lang="ru-RU" sz="1600" dirty="0" smtClean="0"/>
          </a:p>
          <a:p>
            <a:r>
              <a:rPr lang="en-US" sz="1600" dirty="0" smtClean="0"/>
              <a:t>      2) </a:t>
            </a:r>
            <a:r>
              <a:rPr lang="en-US" sz="1600" dirty="0" err="1" smtClean="0"/>
              <a:t>дара</a:t>
            </a:r>
            <a:r>
              <a:rPr lang="en-US" sz="1600" dirty="0" smtClean="0"/>
              <a:t> </a:t>
            </a:r>
            <a:r>
              <a:rPr lang="en-US" sz="1600" dirty="0" err="1" smtClean="0"/>
              <a:t>кәсіпкер</a:t>
            </a:r>
            <a:r>
              <a:rPr lang="en-US" sz="1600" dirty="0" smtClean="0"/>
              <a:t>, </a:t>
            </a:r>
            <a:r>
              <a:rPr lang="en-US" sz="1600" dirty="0" err="1" smtClean="0"/>
              <a:t>жеке</a:t>
            </a:r>
            <a:r>
              <a:rPr lang="en-US" sz="1600" dirty="0" smtClean="0"/>
              <a:t> </a:t>
            </a:r>
            <a:r>
              <a:rPr lang="en-US" sz="1600" dirty="0" err="1" smtClean="0"/>
              <a:t>практикамен</a:t>
            </a:r>
            <a:r>
              <a:rPr lang="en-US" sz="1600" dirty="0" smtClean="0"/>
              <a:t> </a:t>
            </a:r>
            <a:r>
              <a:rPr lang="en-US" sz="1600" dirty="0" err="1" smtClean="0"/>
              <a:t>айналысатын</a:t>
            </a:r>
            <a:r>
              <a:rPr lang="en-US" sz="1600" dirty="0" smtClean="0"/>
              <a:t> </a:t>
            </a:r>
            <a:r>
              <a:rPr lang="en-US" sz="1600" dirty="0" err="1" smtClean="0"/>
              <a:t>адам</a:t>
            </a:r>
            <a:r>
              <a:rPr lang="en-US" sz="1600" dirty="0" smtClean="0"/>
              <a:t> </a:t>
            </a:r>
            <a:r>
              <a:rPr lang="en-US" sz="1600" dirty="0" err="1" smtClean="0"/>
              <a:t>болып</a:t>
            </a:r>
            <a:r>
              <a:rPr lang="en-US" sz="1600" dirty="0" smtClean="0"/>
              <a:t> </a:t>
            </a:r>
            <a:r>
              <a:rPr lang="en-US" sz="1600" dirty="0" err="1" smtClean="0"/>
              <a:t>табылмайтын</a:t>
            </a:r>
            <a:r>
              <a:rPr lang="en-US" sz="1600" dirty="0" smtClean="0"/>
              <a:t> </a:t>
            </a:r>
            <a:r>
              <a:rPr lang="en-US" sz="1600" dirty="0" err="1" smtClean="0"/>
              <a:t>жеке</a:t>
            </a:r>
            <a:r>
              <a:rPr lang="en-US" sz="1600" dirty="0" smtClean="0"/>
              <a:t> </a:t>
            </a:r>
            <a:r>
              <a:rPr lang="en-US" sz="1600" dirty="0" err="1" smtClean="0"/>
              <a:t>тұлға</a:t>
            </a:r>
            <a:r>
              <a:rPr lang="en-US" sz="1600" dirty="0" smtClean="0"/>
              <a:t> </a:t>
            </a:r>
            <a:r>
              <a:rPr lang="en-US" sz="1600" dirty="0" err="1" smtClean="0"/>
              <a:t>алған</a:t>
            </a:r>
            <a:r>
              <a:rPr lang="en-US" sz="1600" dirty="0" smtClean="0"/>
              <a:t> </a:t>
            </a:r>
            <a:r>
              <a:rPr lang="en-US" sz="1600" dirty="0" err="1" smtClean="0"/>
              <a:t>мүліктік</a:t>
            </a:r>
            <a:r>
              <a:rPr lang="en-US" sz="1600" dirty="0" smtClean="0"/>
              <a:t> </a:t>
            </a:r>
            <a:r>
              <a:rPr lang="en-US" sz="1600" dirty="0" err="1" smtClean="0"/>
              <a:t>кірістен</a:t>
            </a:r>
            <a:r>
              <a:rPr lang="en-US" sz="1600" dirty="0" smtClean="0"/>
              <a:t> </a:t>
            </a:r>
            <a:r>
              <a:rPr lang="en-US" sz="1600" dirty="0" err="1" smtClean="0"/>
              <a:t>басқа</a:t>
            </a:r>
            <a:r>
              <a:rPr lang="en-US" sz="1600" dirty="0" smtClean="0"/>
              <a:t>, </a:t>
            </a:r>
            <a:r>
              <a:rPr lang="en-US" sz="1600" dirty="0" err="1" smtClean="0"/>
              <a:t>тауарларды</a:t>
            </a:r>
            <a:r>
              <a:rPr lang="en-US" sz="1600" dirty="0" smtClean="0"/>
              <a:t> </a:t>
            </a:r>
            <a:r>
              <a:rPr lang="en-US" sz="1600" dirty="0" err="1" smtClean="0"/>
              <a:t>өткізуден</a:t>
            </a:r>
            <a:r>
              <a:rPr lang="en-US" sz="1600" dirty="0" smtClean="0"/>
              <a:t>, </a:t>
            </a:r>
            <a:r>
              <a:rPr lang="en-US" sz="1600" dirty="0" err="1" smtClean="0"/>
              <a:t>жұмыстарды</a:t>
            </a:r>
            <a:r>
              <a:rPr lang="en-US" sz="1600" dirty="0" smtClean="0"/>
              <a:t> </a:t>
            </a:r>
            <a:r>
              <a:rPr lang="en-US" sz="1600" dirty="0" err="1" smtClean="0"/>
              <a:t>орындаудан</a:t>
            </a:r>
            <a:r>
              <a:rPr lang="en-US" sz="1600" dirty="0" smtClean="0"/>
              <a:t>, </a:t>
            </a:r>
            <a:r>
              <a:rPr lang="en-US" sz="1600" dirty="0" err="1" smtClean="0"/>
              <a:t>қызметтерді</a:t>
            </a:r>
            <a:r>
              <a:rPr lang="en-US" sz="1600" dirty="0" smtClean="0"/>
              <a:t> </a:t>
            </a:r>
            <a:r>
              <a:rPr lang="en-US" sz="1600" dirty="0" err="1" smtClean="0"/>
              <a:t>көрсетуден</a:t>
            </a:r>
            <a:r>
              <a:rPr lang="en-US" sz="1600" dirty="0" smtClean="0"/>
              <a:t> </a:t>
            </a:r>
            <a:r>
              <a:rPr lang="en-US" sz="1600" dirty="0" err="1" smtClean="0"/>
              <a:t>түсетін</a:t>
            </a:r>
            <a:r>
              <a:rPr lang="en-US" sz="1600" dirty="0" smtClean="0"/>
              <a:t> </a:t>
            </a:r>
            <a:r>
              <a:rPr lang="en-US" sz="1600" dirty="0" err="1" smtClean="0"/>
              <a:t>кіріс</a:t>
            </a:r>
            <a:r>
              <a:rPr lang="en-US" sz="1600" dirty="0" smtClean="0"/>
              <a:t>;</a:t>
            </a:r>
            <a:r>
              <a:rPr lang="en-US" sz="1600" dirty="0" smtClean="0"/>
              <a:t> 3) </a:t>
            </a:r>
            <a:r>
              <a:rPr lang="en-US" sz="1600" dirty="0" err="1" smtClean="0"/>
              <a:t>жеке</a:t>
            </a:r>
            <a:r>
              <a:rPr lang="en-US" sz="1600" dirty="0" smtClean="0"/>
              <a:t> </a:t>
            </a:r>
            <a:r>
              <a:rPr lang="en-US" sz="1600" dirty="0" err="1" smtClean="0"/>
              <a:t>тұлға</a:t>
            </a:r>
            <a:r>
              <a:rPr lang="en-US" sz="1600" dirty="0" smtClean="0"/>
              <a:t> </a:t>
            </a:r>
            <a:r>
              <a:rPr lang="en-US" sz="1600" dirty="0" err="1" smtClean="0"/>
              <a:t>алған</a:t>
            </a:r>
            <a:r>
              <a:rPr lang="en-US" sz="1600" dirty="0" smtClean="0"/>
              <a:t> </a:t>
            </a:r>
            <a:r>
              <a:rPr lang="en-US" sz="1600" dirty="0" err="1" smtClean="0"/>
              <a:t>тауарлардың</a:t>
            </a:r>
            <a:r>
              <a:rPr lang="en-US" sz="1600" dirty="0" smtClean="0"/>
              <a:t>, </a:t>
            </a:r>
            <a:r>
              <a:rPr lang="en-US" sz="1600" dirty="0" err="1" smtClean="0"/>
              <a:t>орындалған</a:t>
            </a:r>
            <a:r>
              <a:rPr lang="en-US" sz="1600" dirty="0" smtClean="0"/>
              <a:t> </a:t>
            </a:r>
            <a:r>
              <a:rPr lang="en-US" sz="1600" dirty="0" err="1" smtClean="0"/>
              <a:t>жұмыстардың</a:t>
            </a:r>
            <a:r>
              <a:rPr lang="en-US" sz="1600" dirty="0" smtClean="0"/>
              <a:t>, </a:t>
            </a:r>
            <a:r>
              <a:rPr lang="en-US" sz="1600" dirty="0" err="1" smtClean="0"/>
              <a:t>көрсетілген</a:t>
            </a:r>
            <a:r>
              <a:rPr lang="en-US" sz="1600" dirty="0" smtClean="0"/>
              <a:t> </a:t>
            </a:r>
            <a:r>
              <a:rPr lang="en-US" sz="1600" dirty="0" err="1" smtClean="0"/>
              <a:t>қызметтердің</a:t>
            </a:r>
            <a:r>
              <a:rPr lang="en-US" sz="1600" dirty="0" smtClean="0"/>
              <a:t> </a:t>
            </a:r>
            <a:r>
              <a:rPr lang="en-US" sz="1600" dirty="0" err="1" smtClean="0"/>
              <a:t>құнын</a:t>
            </a:r>
            <a:r>
              <a:rPr lang="en-US" sz="1600" dirty="0" smtClean="0"/>
              <a:t> </a:t>
            </a:r>
            <a:r>
              <a:rPr lang="en-US" sz="1600" dirty="0" err="1" smtClean="0"/>
              <a:t>үшінші</a:t>
            </a:r>
            <a:r>
              <a:rPr lang="en-US" sz="1600" dirty="0" smtClean="0"/>
              <a:t> </a:t>
            </a:r>
            <a:r>
              <a:rPr lang="en-US" sz="1600" dirty="0" err="1" smtClean="0"/>
              <a:t>тұлғаның</a:t>
            </a:r>
            <a:r>
              <a:rPr lang="en-US" sz="1600" dirty="0" smtClean="0"/>
              <a:t> </a:t>
            </a:r>
            <a:r>
              <a:rPr lang="en-US" sz="1600" dirty="0" err="1" smtClean="0"/>
              <a:t>төлеуі</a:t>
            </a:r>
            <a:r>
              <a:rPr lang="en-US" sz="1600" dirty="0" smtClean="0"/>
              <a:t> </a:t>
            </a:r>
            <a:r>
              <a:rPr lang="en-US" sz="1600" dirty="0" err="1" smtClean="0"/>
              <a:t>түріндегі</a:t>
            </a:r>
            <a:r>
              <a:rPr lang="en-US" sz="1600" dirty="0" smtClean="0"/>
              <a:t> </a:t>
            </a:r>
            <a:r>
              <a:rPr lang="en-US" sz="1600" dirty="0" err="1" smtClean="0"/>
              <a:t>кіріс</a:t>
            </a:r>
            <a:r>
              <a:rPr lang="en-US" sz="1600" dirty="0" smtClean="0"/>
              <a:t>; </a:t>
            </a:r>
            <a:endParaRPr lang="ru-RU" sz="1600" dirty="0" smtClean="0"/>
          </a:p>
          <a:p>
            <a:r>
              <a:rPr lang="en-US" sz="1600" dirty="0" smtClean="0"/>
              <a:t>      4) </a:t>
            </a:r>
            <a:r>
              <a:rPr lang="en-US" sz="1600" dirty="0" err="1" smtClean="0"/>
              <a:t>жеке</a:t>
            </a:r>
            <a:r>
              <a:rPr lang="en-US" sz="1600" dirty="0" smtClean="0"/>
              <a:t> </a:t>
            </a:r>
            <a:r>
              <a:rPr lang="en-US" sz="1600" dirty="0" err="1" smtClean="0"/>
              <a:t>тұлға</a:t>
            </a:r>
            <a:r>
              <a:rPr lang="en-US" sz="1600" dirty="0" smtClean="0"/>
              <a:t> </a:t>
            </a:r>
            <a:r>
              <a:rPr lang="en-US" sz="1600" dirty="0" err="1" smtClean="0"/>
              <a:t>алдындағы</a:t>
            </a:r>
            <a:r>
              <a:rPr lang="en-US" sz="1600" dirty="0" smtClean="0"/>
              <a:t> </a:t>
            </a:r>
            <a:r>
              <a:rPr lang="en-US" sz="1600" dirty="0" err="1" smtClean="0"/>
              <a:t>берешекті</a:t>
            </a:r>
            <a:r>
              <a:rPr lang="en-US" sz="1600" dirty="0" smtClean="0"/>
              <a:t> </a:t>
            </a:r>
            <a:r>
              <a:rPr lang="en-US" sz="1600" dirty="0" err="1" smtClean="0"/>
              <a:t>өтеу</a:t>
            </a:r>
            <a:r>
              <a:rPr lang="en-US" sz="1600" dirty="0" smtClean="0"/>
              <a:t> </a:t>
            </a:r>
            <a:r>
              <a:rPr lang="en-US" sz="1600" dirty="0" err="1" smtClean="0"/>
              <a:t>есебіне</a:t>
            </a:r>
            <a:r>
              <a:rPr lang="en-US" sz="1600" dirty="0" smtClean="0"/>
              <a:t> </a:t>
            </a:r>
            <a:r>
              <a:rPr lang="en-US" sz="1600" dirty="0" err="1" smtClean="0"/>
              <a:t>орындалған</a:t>
            </a:r>
            <a:r>
              <a:rPr lang="en-US" sz="1600" dirty="0" smtClean="0"/>
              <a:t>, </a:t>
            </a:r>
            <a:r>
              <a:rPr lang="en-US" sz="1600" dirty="0" err="1" smtClean="0"/>
              <a:t>көрсетілген</a:t>
            </a:r>
            <a:r>
              <a:rPr lang="en-US" sz="1600" dirty="0" smtClean="0"/>
              <a:t> </a:t>
            </a:r>
            <a:r>
              <a:rPr lang="en-US" sz="1600" dirty="0" err="1" smtClean="0"/>
              <a:t>жұмыстар</a:t>
            </a:r>
            <a:r>
              <a:rPr lang="en-US" sz="1600" dirty="0" smtClean="0"/>
              <a:t>, </a:t>
            </a:r>
            <a:r>
              <a:rPr lang="en-US" sz="1600" dirty="0" err="1" smtClean="0"/>
              <a:t>қызметтер</a:t>
            </a:r>
            <a:r>
              <a:rPr lang="en-US" sz="1600" dirty="0" smtClean="0"/>
              <a:t> </a:t>
            </a:r>
            <a:r>
              <a:rPr lang="en-US" sz="1600" dirty="0" err="1" smtClean="0"/>
              <a:t>түріндегі</a:t>
            </a:r>
            <a:r>
              <a:rPr lang="en-US" sz="1600" dirty="0" smtClean="0"/>
              <a:t> </a:t>
            </a:r>
            <a:r>
              <a:rPr lang="en-US" sz="1600" dirty="0" err="1" smtClean="0"/>
              <a:t>кіріс</a:t>
            </a:r>
            <a:r>
              <a:rPr lang="en-US" sz="1600" dirty="0" smtClean="0"/>
              <a:t>;</a:t>
            </a:r>
            <a:endParaRPr lang="ru-RU" sz="1600" dirty="0" smtClean="0"/>
          </a:p>
          <a:p>
            <a:r>
              <a:rPr lang="en-US" sz="1600" dirty="0" smtClean="0"/>
              <a:t>       5) </a:t>
            </a:r>
            <a:r>
              <a:rPr lang="en-US" sz="1600" dirty="0" err="1" smtClean="0"/>
              <a:t>өтеусіз</a:t>
            </a:r>
            <a:r>
              <a:rPr lang="en-US" sz="1600" dirty="0" smtClean="0"/>
              <a:t> </a:t>
            </a:r>
            <a:r>
              <a:rPr lang="en-US" sz="1600" dirty="0" err="1" smtClean="0"/>
              <a:t>алынған</a:t>
            </a:r>
            <a:r>
              <a:rPr lang="en-US" sz="1600" dirty="0" smtClean="0"/>
              <a:t> </a:t>
            </a:r>
            <a:r>
              <a:rPr lang="en-US" sz="1600" dirty="0" err="1" smtClean="0"/>
              <a:t>мүлік</a:t>
            </a:r>
            <a:r>
              <a:rPr lang="en-US" sz="1600" dirty="0" smtClean="0"/>
              <a:t>, </a:t>
            </a:r>
            <a:r>
              <a:rPr lang="en-US" sz="1600" dirty="0" err="1" smtClean="0"/>
              <a:t>оның</a:t>
            </a:r>
            <a:r>
              <a:rPr lang="en-US" sz="1600" dirty="0" smtClean="0"/>
              <a:t> </a:t>
            </a:r>
            <a:r>
              <a:rPr lang="en-US" sz="1600" dirty="0" err="1" smtClean="0"/>
              <a:t>ішінде</a:t>
            </a:r>
            <a:r>
              <a:rPr lang="en-US" sz="1600" dirty="0" smtClean="0"/>
              <a:t> </a:t>
            </a:r>
            <a:r>
              <a:rPr lang="en-US" sz="1600" dirty="0" err="1" smtClean="0"/>
              <a:t>жұмыстар</a:t>
            </a:r>
            <a:r>
              <a:rPr lang="en-US" sz="1600" dirty="0" smtClean="0"/>
              <a:t>, </a:t>
            </a:r>
            <a:r>
              <a:rPr lang="en-US" sz="1600" dirty="0" err="1" smtClean="0"/>
              <a:t>көрсетілетін</a:t>
            </a:r>
            <a:r>
              <a:rPr lang="en-US" sz="1600" dirty="0" smtClean="0"/>
              <a:t> </a:t>
            </a:r>
            <a:r>
              <a:rPr lang="en-US" sz="1600" dirty="0" err="1" smtClean="0"/>
              <a:t>қызметтер</a:t>
            </a:r>
            <a:r>
              <a:rPr lang="en-US" sz="1600" dirty="0" smtClean="0"/>
              <a:t> </a:t>
            </a:r>
            <a:r>
              <a:rPr lang="en-US" sz="1600" dirty="0" err="1" smtClean="0"/>
              <a:t>түріндегі</a:t>
            </a:r>
            <a:r>
              <a:rPr lang="en-US" sz="1600" dirty="0" smtClean="0"/>
              <a:t> </a:t>
            </a:r>
            <a:r>
              <a:rPr lang="en-US" sz="1600" dirty="0" err="1" smtClean="0"/>
              <a:t>кіріс</a:t>
            </a:r>
            <a:r>
              <a:rPr lang="en-US" sz="1600" dirty="0" smtClean="0"/>
              <a:t>; </a:t>
            </a:r>
            <a:endParaRPr lang="ru-RU" sz="1600" dirty="0" smtClean="0"/>
          </a:p>
          <a:p>
            <a:r>
              <a:rPr lang="en-US" sz="1600" dirty="0" smtClean="0"/>
              <a:t>       6) </a:t>
            </a:r>
            <a:r>
              <a:rPr lang="en-US" sz="1600" dirty="0" err="1" smtClean="0"/>
              <a:t>борышты</a:t>
            </a:r>
            <a:r>
              <a:rPr lang="en-US" sz="1600" dirty="0" smtClean="0"/>
              <a:t> </a:t>
            </a:r>
            <a:r>
              <a:rPr lang="en-US" sz="1600" dirty="0" err="1" smtClean="0"/>
              <a:t>кешіру</a:t>
            </a:r>
            <a:r>
              <a:rPr lang="en-US" sz="1600" dirty="0" smtClean="0"/>
              <a:t> </a:t>
            </a:r>
            <a:r>
              <a:rPr lang="en-US" sz="1600" dirty="0" err="1" smtClean="0"/>
              <a:t>түріндегі</a:t>
            </a:r>
            <a:r>
              <a:rPr lang="en-US" sz="1600" dirty="0" smtClean="0"/>
              <a:t> </a:t>
            </a:r>
            <a:r>
              <a:rPr lang="en-US" sz="1600" dirty="0" err="1" smtClean="0"/>
              <a:t>кіріс</a:t>
            </a:r>
            <a:r>
              <a:rPr lang="en-US" sz="1600" dirty="0" smtClean="0"/>
              <a:t>; </a:t>
            </a:r>
            <a:endParaRPr lang="ru-RU" sz="1600" dirty="0" smtClean="0"/>
          </a:p>
          <a:p>
            <a:r>
              <a:rPr lang="en-US" sz="1600" dirty="0" smtClean="0"/>
              <a:t>      7) </a:t>
            </a:r>
            <a:r>
              <a:rPr lang="en-US" sz="1600" dirty="0" err="1" smtClean="0"/>
              <a:t>есептен</a:t>
            </a:r>
            <a:r>
              <a:rPr lang="en-US" sz="1600" dirty="0" smtClean="0"/>
              <a:t> </a:t>
            </a:r>
            <a:r>
              <a:rPr lang="en-US" sz="1600" dirty="0" err="1" smtClean="0"/>
              <a:t>шығарылған</a:t>
            </a:r>
            <a:r>
              <a:rPr lang="en-US" sz="1600" dirty="0" smtClean="0"/>
              <a:t> </a:t>
            </a:r>
            <a:r>
              <a:rPr lang="en-US" sz="1600" dirty="0" err="1" smtClean="0"/>
              <a:t>айыппұлды</a:t>
            </a:r>
            <a:r>
              <a:rPr lang="en-US" sz="1600" dirty="0" smtClean="0"/>
              <a:t>, </a:t>
            </a:r>
            <a:r>
              <a:rPr lang="en-US" sz="1600" dirty="0" err="1" smtClean="0"/>
              <a:t>өсімпұлды</a:t>
            </a:r>
            <a:r>
              <a:rPr lang="en-US" sz="1600" dirty="0" smtClean="0"/>
              <a:t> </a:t>
            </a:r>
            <a:r>
              <a:rPr lang="en-US" sz="1600" dirty="0" err="1" smtClean="0"/>
              <a:t>және</a:t>
            </a:r>
            <a:r>
              <a:rPr lang="en-US" sz="1600" dirty="0" smtClean="0"/>
              <a:t> </a:t>
            </a:r>
            <a:r>
              <a:rPr lang="en-US" sz="1600" dirty="0" err="1" smtClean="0"/>
              <a:t>басқа</a:t>
            </a:r>
            <a:r>
              <a:rPr lang="en-US" sz="1600" dirty="0" smtClean="0"/>
              <a:t> </a:t>
            </a:r>
            <a:r>
              <a:rPr lang="en-US" sz="1600" dirty="0" err="1" smtClean="0"/>
              <a:t>да</a:t>
            </a:r>
            <a:r>
              <a:rPr lang="en-US" sz="1600" dirty="0" smtClean="0"/>
              <a:t> </a:t>
            </a:r>
            <a:r>
              <a:rPr lang="en-US" sz="1600" dirty="0" err="1" smtClean="0"/>
              <a:t>санкция</a:t>
            </a:r>
            <a:r>
              <a:rPr lang="en-US" sz="1600" dirty="0" smtClean="0"/>
              <a:t> </a:t>
            </a:r>
            <a:r>
              <a:rPr lang="en-US" sz="1600" dirty="0" err="1" smtClean="0"/>
              <a:t>түрлерін</a:t>
            </a:r>
            <a:r>
              <a:rPr lang="en-US" sz="1600" dirty="0" smtClean="0"/>
              <a:t> </a:t>
            </a:r>
            <a:r>
              <a:rPr lang="en-US" sz="1600" dirty="0" err="1" smtClean="0"/>
              <a:t>қоспағанда</a:t>
            </a:r>
            <a:r>
              <a:rPr lang="en-US" sz="1600" dirty="0" smtClean="0"/>
              <a:t>, </a:t>
            </a:r>
            <a:r>
              <a:rPr lang="en-US" sz="1600" dirty="0" err="1" smtClean="0"/>
              <a:t>борышкерге</a:t>
            </a:r>
            <a:r>
              <a:rPr lang="en-US" sz="1600" dirty="0" smtClean="0"/>
              <a:t> </a:t>
            </a:r>
            <a:r>
              <a:rPr lang="en-US" sz="1600" dirty="0" err="1" smtClean="0"/>
              <a:t>қойылатын</a:t>
            </a:r>
            <a:r>
              <a:rPr lang="en-US" sz="1600" dirty="0" smtClean="0"/>
              <a:t> </a:t>
            </a:r>
            <a:r>
              <a:rPr lang="en-US" sz="1600" dirty="0" err="1" smtClean="0"/>
              <a:t>талап</a:t>
            </a:r>
            <a:r>
              <a:rPr lang="en-US" sz="1600" dirty="0" smtClean="0"/>
              <a:t> </a:t>
            </a:r>
            <a:r>
              <a:rPr lang="en-US" sz="1600" dirty="0" err="1" smtClean="0"/>
              <a:t>мөлшерін</a:t>
            </a:r>
            <a:r>
              <a:rPr lang="en-US" sz="1600" dirty="0" smtClean="0"/>
              <a:t> </a:t>
            </a:r>
            <a:r>
              <a:rPr lang="en-US" sz="1600" dirty="0" err="1" smtClean="0"/>
              <a:t>азайту</a:t>
            </a:r>
            <a:r>
              <a:rPr lang="en-US" sz="1600" dirty="0" smtClean="0"/>
              <a:t> </a:t>
            </a:r>
            <a:r>
              <a:rPr lang="en-US" sz="1600" dirty="0" err="1" smtClean="0"/>
              <a:t>түріндегі</a:t>
            </a:r>
            <a:r>
              <a:rPr lang="en-US" sz="1600" dirty="0" smtClean="0"/>
              <a:t> </a:t>
            </a:r>
            <a:r>
              <a:rPr lang="en-US" sz="1600" dirty="0" err="1" smtClean="0"/>
              <a:t>кіріс</a:t>
            </a:r>
            <a:r>
              <a:rPr lang="en-US" sz="1600" dirty="0" smtClean="0"/>
              <a:t>;</a:t>
            </a:r>
            <a:endParaRPr lang="ru-RU" sz="1600" dirty="0" smtClean="0"/>
          </a:p>
          <a:p>
            <a:r>
              <a:rPr lang="en-US" sz="1600" dirty="0" smtClean="0"/>
              <a:t>      8) </a:t>
            </a:r>
            <a:r>
              <a:rPr lang="en-US" sz="1600" dirty="0" err="1" smtClean="0"/>
              <a:t>репо</a:t>
            </a:r>
            <a:r>
              <a:rPr lang="en-US" sz="1600" dirty="0" smtClean="0"/>
              <a:t> </a:t>
            </a:r>
            <a:r>
              <a:rPr lang="en-US" sz="1600" dirty="0" err="1" smtClean="0"/>
              <a:t>операциялары</a:t>
            </a:r>
            <a:r>
              <a:rPr lang="en-US" sz="1600" dirty="0" smtClean="0"/>
              <a:t> </a:t>
            </a:r>
            <a:r>
              <a:rPr lang="en-US" sz="1600" dirty="0" err="1" smtClean="0"/>
              <a:t>бойынша</a:t>
            </a:r>
            <a:r>
              <a:rPr lang="en-US" sz="1600" dirty="0" smtClean="0"/>
              <a:t> </a:t>
            </a:r>
            <a:r>
              <a:rPr lang="en-US" sz="1600" dirty="0" err="1" smtClean="0"/>
              <a:t>сыйақы</a:t>
            </a:r>
            <a:r>
              <a:rPr lang="en-US" sz="1600" dirty="0" smtClean="0"/>
              <a:t> </a:t>
            </a:r>
            <a:r>
              <a:rPr lang="en-US" sz="1600" dirty="0" err="1" smtClean="0"/>
              <a:t>төлеу</a:t>
            </a:r>
            <a:r>
              <a:rPr lang="en-US" sz="1600" dirty="0" smtClean="0"/>
              <a:t> </a:t>
            </a:r>
            <a:r>
              <a:rPr lang="en-US" sz="1600" dirty="0" err="1" smtClean="0"/>
              <a:t>түріндегі</a:t>
            </a:r>
            <a:r>
              <a:rPr lang="en-US" sz="1600" dirty="0" smtClean="0"/>
              <a:t> </a:t>
            </a:r>
            <a:r>
              <a:rPr lang="en-US" sz="1600" dirty="0" err="1" smtClean="0"/>
              <a:t>кіріс</a:t>
            </a:r>
            <a:r>
              <a:rPr lang="en-US" sz="1600" dirty="0" smtClean="0"/>
              <a:t>;</a:t>
            </a:r>
            <a:endParaRPr lang="ru-RU" sz="1600" dirty="0" smtClean="0"/>
          </a:p>
          <a:p>
            <a:r>
              <a:rPr lang="en-US" sz="1600" dirty="0" smtClean="0"/>
              <a:t>     </a:t>
            </a:r>
            <a:endParaRPr lang="ru-RU" sz="1600" dirty="0" smtClean="0"/>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800" b="0" i="0" u="none" strike="noStrike" cap="none" normalizeH="0" baseline="0" dirty="0" smtClean="0" bmk="">
              <a:ln>
                <a:noFill/>
              </a:ln>
              <a:solidFill>
                <a:schemeClr val="tx1"/>
              </a:solidFill>
              <a:effectLst/>
              <a:latin typeface="Arial" pitchFamily="34" charset="0"/>
              <a:cs typeface="Arial" pitchFamily="34" charset="0"/>
            </a:endParaRPr>
          </a:p>
          <a:p>
            <a:r>
              <a:rPr kumimoji="0" lang="en-US" sz="1400" b="0" i="0" u="none" strike="noStrike" cap="none" normalizeH="0" baseline="0" dirty="0" smtClean="0" bmk="">
                <a:ln>
                  <a:noFill/>
                </a:ln>
                <a:solidFill>
                  <a:srgbClr val="000000"/>
                </a:solidFill>
                <a:effectLst/>
                <a:latin typeface="Arial" pitchFamily="34" charset="0"/>
                <a:ea typeface="Times New Roman" pitchFamily="18" charset="0"/>
                <a:cs typeface="Arial" pitchFamily="34" charset="0"/>
              </a:rPr>
              <a:t>     </a:t>
            </a:r>
            <a:endParaRPr lang="ru-RU" dirty="0" smtClean="0"/>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0AA39464-637D-4B94-B730-6050C498EEA6}" type="slidenum">
              <a:rPr lang="ru-RU" smtClean="0"/>
              <a:pPr/>
              <a:t>5</a:t>
            </a:fld>
            <a:endParaRPr lang="ru-RU"/>
          </a:p>
        </p:txBody>
      </p:sp>
      <p:sp>
        <p:nvSpPr>
          <p:cNvPr id="7" name="Прямоугольник 6"/>
          <p:cNvSpPr/>
          <p:nvPr/>
        </p:nvSpPr>
        <p:spPr>
          <a:xfrm>
            <a:off x="0" y="0"/>
            <a:ext cx="8784976" cy="4801314"/>
          </a:xfrm>
          <a:prstGeom prst="rect">
            <a:avLst/>
          </a:prstGeom>
        </p:spPr>
        <p:txBody>
          <a:bodyPr wrap="square">
            <a:spAutoFit/>
          </a:bodyPr>
          <a:lstStyle/>
          <a:p>
            <a:r>
              <a:rPr lang="en-US" dirty="0" smtClean="0"/>
              <a:t>9) </a:t>
            </a:r>
            <a:r>
              <a:rPr lang="en-US" dirty="0" err="1" smtClean="0"/>
              <a:t>зейнетақы</a:t>
            </a:r>
            <a:r>
              <a:rPr lang="en-US" dirty="0" smtClean="0"/>
              <a:t> </a:t>
            </a:r>
            <a:r>
              <a:rPr lang="en-US" dirty="0" err="1" smtClean="0"/>
              <a:t>төлемдері</a:t>
            </a:r>
            <a:r>
              <a:rPr lang="en-US" dirty="0" smtClean="0"/>
              <a:t> </a:t>
            </a:r>
            <a:r>
              <a:rPr lang="en-US" dirty="0" err="1" smtClean="0"/>
              <a:t>түріндегі</a:t>
            </a:r>
            <a:r>
              <a:rPr lang="en-US" dirty="0" smtClean="0"/>
              <a:t> </a:t>
            </a:r>
            <a:r>
              <a:rPr lang="en-US" dirty="0" err="1" smtClean="0"/>
              <a:t>кіріс</a:t>
            </a:r>
            <a:r>
              <a:rPr lang="en-US" dirty="0" smtClean="0"/>
              <a:t>;</a:t>
            </a:r>
            <a:endParaRPr lang="ru-RU" dirty="0" smtClean="0"/>
          </a:p>
          <a:p>
            <a:r>
              <a:rPr lang="en-US" dirty="0" smtClean="0"/>
              <a:t>      10) </a:t>
            </a:r>
            <a:r>
              <a:rPr lang="en-US" dirty="0" err="1" smtClean="0"/>
              <a:t>дивидендтер</a:t>
            </a:r>
            <a:r>
              <a:rPr lang="en-US" dirty="0" smtClean="0"/>
              <a:t>, </a:t>
            </a:r>
            <a:r>
              <a:rPr lang="en-US" dirty="0" err="1" smtClean="0"/>
              <a:t>сыйақылар</a:t>
            </a:r>
            <a:r>
              <a:rPr lang="en-US" dirty="0" smtClean="0"/>
              <a:t>, </a:t>
            </a:r>
            <a:r>
              <a:rPr lang="en-US" dirty="0" err="1" smtClean="0"/>
              <a:t>ұтыстар</a:t>
            </a:r>
            <a:r>
              <a:rPr lang="en-US" dirty="0" smtClean="0"/>
              <a:t> </a:t>
            </a:r>
            <a:r>
              <a:rPr lang="en-US" dirty="0" err="1" smtClean="0"/>
              <a:t>түріндегі</a:t>
            </a:r>
            <a:r>
              <a:rPr lang="en-US" dirty="0" smtClean="0"/>
              <a:t> </a:t>
            </a:r>
            <a:r>
              <a:rPr lang="en-US" dirty="0" err="1" smtClean="0"/>
              <a:t>кіріс</a:t>
            </a:r>
            <a:r>
              <a:rPr lang="en-US" dirty="0" smtClean="0"/>
              <a:t>;</a:t>
            </a:r>
            <a:endParaRPr lang="ru-RU" dirty="0" smtClean="0"/>
          </a:p>
          <a:p>
            <a:r>
              <a:rPr lang="en-US" dirty="0" smtClean="0"/>
              <a:t>      11) </a:t>
            </a:r>
            <a:r>
              <a:rPr lang="en-US" dirty="0" err="1" smtClean="0"/>
              <a:t>стипендия</a:t>
            </a:r>
            <a:r>
              <a:rPr lang="en-US" dirty="0" smtClean="0"/>
              <a:t> </a:t>
            </a:r>
            <a:r>
              <a:rPr lang="en-US" dirty="0" err="1" smtClean="0"/>
              <a:t>түріндегі</a:t>
            </a:r>
            <a:r>
              <a:rPr lang="en-US" dirty="0" smtClean="0"/>
              <a:t> </a:t>
            </a:r>
            <a:r>
              <a:rPr lang="en-US" dirty="0" err="1" smtClean="0"/>
              <a:t>кіріс</a:t>
            </a:r>
            <a:r>
              <a:rPr lang="en-US" dirty="0" smtClean="0"/>
              <a:t>;</a:t>
            </a:r>
            <a:endParaRPr lang="ru-RU" dirty="0" smtClean="0"/>
          </a:p>
          <a:p>
            <a:r>
              <a:rPr lang="en-US" dirty="0" smtClean="0"/>
              <a:t>      12) </a:t>
            </a:r>
            <a:r>
              <a:rPr lang="en-US" dirty="0" err="1" smtClean="0"/>
              <a:t>жинақтаушы</a:t>
            </a:r>
            <a:r>
              <a:rPr lang="en-US" dirty="0" smtClean="0"/>
              <a:t> </a:t>
            </a:r>
            <a:r>
              <a:rPr lang="en-US" dirty="0" err="1" smtClean="0"/>
              <a:t>сақтандыру</a:t>
            </a:r>
            <a:r>
              <a:rPr lang="en-US" dirty="0" smtClean="0"/>
              <a:t> </a:t>
            </a:r>
            <a:r>
              <a:rPr lang="en-US" dirty="0" err="1" smtClean="0"/>
              <a:t>шарттары</a:t>
            </a:r>
            <a:r>
              <a:rPr lang="en-US" dirty="0" smtClean="0"/>
              <a:t> </a:t>
            </a:r>
            <a:r>
              <a:rPr lang="en-US" dirty="0" err="1" smtClean="0"/>
              <a:t>бойынша</a:t>
            </a:r>
            <a:r>
              <a:rPr lang="en-US" dirty="0" smtClean="0"/>
              <a:t> </a:t>
            </a:r>
            <a:r>
              <a:rPr lang="en-US" dirty="0" err="1" smtClean="0"/>
              <a:t>кіріс</a:t>
            </a:r>
            <a:r>
              <a:rPr lang="en-US" dirty="0" smtClean="0"/>
              <a:t>;</a:t>
            </a:r>
            <a:endParaRPr lang="ru-RU" dirty="0" smtClean="0"/>
          </a:p>
          <a:p>
            <a:r>
              <a:rPr lang="en-US" dirty="0" smtClean="0"/>
              <a:t>      13) </a:t>
            </a:r>
            <a:r>
              <a:rPr lang="en-US" dirty="0" err="1" smtClean="0"/>
              <a:t>мүліктік</a:t>
            </a:r>
            <a:r>
              <a:rPr lang="en-US" dirty="0" smtClean="0"/>
              <a:t> </a:t>
            </a:r>
            <a:r>
              <a:rPr lang="en-US" dirty="0" err="1" smtClean="0"/>
              <a:t>кіріс</a:t>
            </a:r>
            <a:r>
              <a:rPr lang="en-US" dirty="0" smtClean="0"/>
              <a:t>;</a:t>
            </a:r>
            <a:endParaRPr lang="ru-RU" dirty="0" smtClean="0"/>
          </a:p>
          <a:p>
            <a:r>
              <a:rPr lang="en-US" dirty="0" smtClean="0"/>
              <a:t>      14) </a:t>
            </a:r>
            <a:r>
              <a:rPr lang="en-US" dirty="0" err="1" smtClean="0"/>
              <a:t>дара</a:t>
            </a:r>
            <a:r>
              <a:rPr lang="en-US" dirty="0" smtClean="0"/>
              <a:t> </a:t>
            </a:r>
            <a:r>
              <a:rPr lang="en-US" dirty="0" err="1" smtClean="0"/>
              <a:t>кәсіпкердің</a:t>
            </a:r>
            <a:r>
              <a:rPr lang="en-US" dirty="0" smtClean="0"/>
              <a:t> </a:t>
            </a:r>
            <a:r>
              <a:rPr lang="en-US" dirty="0" err="1" smtClean="0"/>
              <a:t>кірісі</a:t>
            </a:r>
            <a:r>
              <a:rPr lang="en-US" dirty="0" smtClean="0"/>
              <a:t>;</a:t>
            </a:r>
            <a:endParaRPr lang="ru-RU" dirty="0" smtClean="0"/>
          </a:p>
          <a:p>
            <a:r>
              <a:rPr lang="en-US" dirty="0" smtClean="0"/>
              <a:t>      </a:t>
            </a:r>
            <a:r>
              <a:rPr lang="ru-RU" dirty="0" smtClean="0"/>
              <a:t>15) </a:t>
            </a:r>
            <a:r>
              <a:rPr lang="ru-RU" dirty="0" err="1" smtClean="0"/>
              <a:t>жеке</a:t>
            </a:r>
            <a:r>
              <a:rPr lang="ru-RU" dirty="0" smtClean="0"/>
              <a:t> </a:t>
            </a:r>
            <a:r>
              <a:rPr lang="ru-RU" dirty="0" err="1" smtClean="0"/>
              <a:t>практикамен</a:t>
            </a:r>
            <a:r>
              <a:rPr lang="ru-RU" dirty="0" smtClean="0"/>
              <a:t> </a:t>
            </a:r>
            <a:r>
              <a:rPr lang="ru-RU" dirty="0" err="1" smtClean="0"/>
              <a:t>айналысатын</a:t>
            </a:r>
            <a:r>
              <a:rPr lang="ru-RU" dirty="0" smtClean="0"/>
              <a:t> </a:t>
            </a:r>
            <a:r>
              <a:rPr lang="ru-RU" dirty="0" err="1" smtClean="0"/>
              <a:t>адамның кірісі</a:t>
            </a:r>
            <a:r>
              <a:rPr lang="ru-RU" dirty="0" smtClean="0"/>
              <a:t>;</a:t>
            </a:r>
          </a:p>
          <a:p>
            <a:r>
              <a:rPr lang="en-US" dirty="0" smtClean="0"/>
              <a:t>     </a:t>
            </a:r>
            <a:r>
              <a:rPr lang="ru-RU" dirty="0" smtClean="0"/>
              <a:t> 16) </a:t>
            </a:r>
            <a:r>
              <a:rPr lang="ru-RU" dirty="0" err="1" smtClean="0"/>
              <a:t>Қазақстан Республикасының заңнамасына сәйкес шаруашылық бойынша</a:t>
            </a:r>
            <a:r>
              <a:rPr lang="ru-RU" dirty="0" smtClean="0"/>
              <a:t> </a:t>
            </a:r>
            <a:r>
              <a:rPr lang="ru-RU" dirty="0" err="1" smtClean="0"/>
              <a:t>есепке</a:t>
            </a:r>
            <a:r>
              <a:rPr lang="ru-RU" dirty="0" smtClean="0"/>
              <a:t> </a:t>
            </a:r>
            <a:r>
              <a:rPr lang="ru-RU" dirty="0" err="1" smtClean="0"/>
              <a:t>алу</a:t>
            </a:r>
            <a:r>
              <a:rPr lang="ru-RU" dirty="0" smtClean="0"/>
              <a:t> </a:t>
            </a:r>
            <a:r>
              <a:rPr lang="ru-RU" dirty="0" err="1" smtClean="0"/>
              <a:t>кітабында</a:t>
            </a:r>
            <a:r>
              <a:rPr lang="ru-RU" dirty="0" smtClean="0"/>
              <a:t> </a:t>
            </a:r>
            <a:r>
              <a:rPr lang="ru-RU" dirty="0" err="1" smtClean="0"/>
              <a:t>есепке</a:t>
            </a:r>
            <a:r>
              <a:rPr lang="ru-RU" dirty="0" smtClean="0"/>
              <a:t> </a:t>
            </a:r>
            <a:r>
              <a:rPr lang="ru-RU" dirty="0" err="1" smtClean="0"/>
              <a:t>алынған жеке</a:t>
            </a:r>
            <a:r>
              <a:rPr lang="ru-RU" dirty="0" smtClean="0"/>
              <a:t> </a:t>
            </a:r>
            <a:r>
              <a:rPr lang="ru-RU" dirty="0" err="1" smtClean="0"/>
              <a:t>қосалқы шаруашылықтан түсетін</a:t>
            </a:r>
            <a:r>
              <a:rPr lang="ru-RU" dirty="0" smtClean="0"/>
              <a:t>, </a:t>
            </a:r>
            <a:r>
              <a:rPr lang="ru-RU" dirty="0" err="1" smtClean="0"/>
              <a:t>салық салуға жататын</a:t>
            </a:r>
            <a:r>
              <a:rPr lang="ru-RU" dirty="0" smtClean="0"/>
              <a:t>, </a:t>
            </a:r>
            <a:r>
              <a:rPr lang="ru-RU" dirty="0" err="1" smtClean="0"/>
              <a:t>жеке</a:t>
            </a:r>
            <a:r>
              <a:rPr lang="ru-RU" dirty="0" smtClean="0"/>
              <a:t> </a:t>
            </a:r>
            <a:r>
              <a:rPr lang="ru-RU" dirty="0" err="1" smtClean="0"/>
              <a:t>қосалқы шаруашылықпен айналысатын</a:t>
            </a:r>
            <a:r>
              <a:rPr lang="ru-RU" dirty="0" smtClean="0"/>
              <a:t> </a:t>
            </a:r>
            <a:r>
              <a:rPr lang="ru-RU" dirty="0" err="1" smtClean="0"/>
              <a:t>тұлғаның салық агентіне</a:t>
            </a:r>
            <a:r>
              <a:rPr lang="ru-RU" dirty="0" smtClean="0"/>
              <a:t> </a:t>
            </a:r>
            <a:r>
              <a:rPr lang="ru-RU" dirty="0" err="1" smtClean="0"/>
              <a:t>анық емес</a:t>
            </a:r>
            <a:r>
              <a:rPr lang="ru-RU" dirty="0" smtClean="0"/>
              <a:t> </a:t>
            </a:r>
            <a:r>
              <a:rPr lang="ru-RU" dirty="0" err="1" smtClean="0"/>
              <a:t>мәліметтерді ұсынуына байланысты</a:t>
            </a:r>
            <a:r>
              <a:rPr lang="ru-RU" dirty="0" smtClean="0"/>
              <a:t> </a:t>
            </a:r>
            <a:r>
              <a:rPr lang="ru-RU" dirty="0" err="1" smtClean="0"/>
              <a:t>төлем көзінен жеке</a:t>
            </a:r>
            <a:r>
              <a:rPr lang="ru-RU" dirty="0" smtClean="0"/>
              <a:t> </a:t>
            </a:r>
            <a:r>
              <a:rPr lang="ru-RU" dirty="0" err="1" smtClean="0"/>
              <a:t>табыс</a:t>
            </a:r>
            <a:r>
              <a:rPr lang="ru-RU" dirty="0" smtClean="0"/>
              <a:t> </a:t>
            </a:r>
            <a:r>
              <a:rPr lang="ru-RU" dirty="0" err="1" smtClean="0"/>
              <a:t>салығын ұстап қалу жүргізілмеген кірістер</a:t>
            </a:r>
            <a:r>
              <a:rPr lang="ru-RU" dirty="0" smtClean="0"/>
              <a:t>;</a:t>
            </a:r>
          </a:p>
          <a:p>
            <a:r>
              <a:rPr lang="en-US" dirty="0" smtClean="0"/>
              <a:t>     </a:t>
            </a:r>
            <a:r>
              <a:rPr lang="ru-RU" dirty="0" smtClean="0"/>
              <a:t> 17) осы </a:t>
            </a:r>
            <a:r>
              <a:rPr lang="ru-RU" dirty="0" err="1" smtClean="0"/>
              <a:t>баптың </a:t>
            </a:r>
            <a:r>
              <a:rPr lang="ru-RU" dirty="0" smtClean="0"/>
              <a:t>1) – 16) </a:t>
            </a:r>
            <a:r>
              <a:rPr lang="ru-RU" dirty="0" err="1" smtClean="0"/>
              <a:t>тармақшаларында көрсетілмеген</a:t>
            </a:r>
            <a:r>
              <a:rPr lang="ru-RU" dirty="0" smtClean="0"/>
              <a:t>, </a:t>
            </a:r>
            <a:r>
              <a:rPr lang="ru-RU" dirty="0" err="1" smtClean="0"/>
              <a:t>салық агентінен</a:t>
            </a:r>
            <a:r>
              <a:rPr lang="ru-RU" dirty="0" smtClean="0"/>
              <a:t> </a:t>
            </a:r>
            <a:r>
              <a:rPr lang="ru-RU" dirty="0" err="1" smtClean="0"/>
              <a:t>немесе</a:t>
            </a:r>
            <a:r>
              <a:rPr lang="ru-RU" dirty="0" smtClean="0"/>
              <a:t> </a:t>
            </a:r>
            <a:r>
              <a:rPr lang="ru-RU" dirty="0" err="1" smtClean="0"/>
              <a:t>Қазақстан Республикасының шегінен</a:t>
            </a:r>
            <a:r>
              <a:rPr lang="ru-RU" dirty="0" smtClean="0"/>
              <a:t> </a:t>
            </a:r>
            <a:r>
              <a:rPr lang="ru-RU" dirty="0" err="1" smtClean="0"/>
              <a:t>тыс</a:t>
            </a:r>
            <a:r>
              <a:rPr lang="ru-RU" dirty="0" smtClean="0"/>
              <a:t> </a:t>
            </a:r>
            <a:r>
              <a:rPr lang="ru-RU" dirty="0" err="1" smtClean="0"/>
              <a:t>жердегі</a:t>
            </a:r>
            <a:r>
              <a:rPr lang="ru-RU" dirty="0" smtClean="0"/>
              <a:t> </a:t>
            </a:r>
            <a:r>
              <a:rPr lang="ru-RU" dirty="0" err="1" smtClean="0"/>
              <a:t>көздерден алынған басқа </a:t>
            </a:r>
            <a:r>
              <a:rPr lang="ru-RU" dirty="0" smtClean="0"/>
              <a:t>да </a:t>
            </a:r>
            <a:r>
              <a:rPr lang="ru-RU" dirty="0" err="1" smtClean="0"/>
              <a:t>кірістер</a:t>
            </a:r>
            <a:r>
              <a:rPr lang="ru-RU" dirty="0" smtClean="0"/>
              <a:t>;</a:t>
            </a:r>
          </a:p>
          <a:p>
            <a:r>
              <a:rPr lang="ru-RU" dirty="0" smtClean="0"/>
              <a:t> </a:t>
            </a:r>
            <a:r>
              <a:rPr lang="en-US" dirty="0" smtClean="0"/>
              <a:t>     </a:t>
            </a:r>
            <a:r>
              <a:rPr lang="ru-RU" dirty="0" smtClean="0"/>
              <a:t> 18) </a:t>
            </a:r>
            <a:r>
              <a:rPr lang="ru-RU" dirty="0" err="1" smtClean="0"/>
              <a:t>бақыланатын шетелдік</a:t>
            </a:r>
            <a:r>
              <a:rPr lang="ru-RU" dirty="0" smtClean="0"/>
              <a:t> </a:t>
            </a:r>
            <a:r>
              <a:rPr lang="ru-RU" dirty="0" err="1" smtClean="0"/>
              <a:t>компаниялардың немесе</a:t>
            </a:r>
            <a:r>
              <a:rPr lang="ru-RU" dirty="0" smtClean="0"/>
              <a:t> </a:t>
            </a:r>
            <a:r>
              <a:rPr lang="ru-RU" dirty="0" err="1" smtClean="0"/>
              <a:t>бақыланатын шетелдік</a:t>
            </a:r>
            <a:r>
              <a:rPr lang="ru-RU" dirty="0" smtClean="0"/>
              <a:t> </a:t>
            </a:r>
            <a:r>
              <a:rPr lang="ru-RU" dirty="0" err="1" smtClean="0"/>
              <a:t>компаниялар</a:t>
            </a:r>
            <a:r>
              <a:rPr lang="ru-RU" dirty="0" smtClean="0"/>
              <a:t> </a:t>
            </a:r>
            <a:r>
              <a:rPr lang="ru-RU" dirty="0" err="1" smtClean="0"/>
              <a:t>тұрақты мекемелерінің </a:t>
            </a:r>
            <a:r>
              <a:rPr lang="ru-RU" dirty="0" smtClean="0"/>
              <a:t>осы </a:t>
            </a:r>
            <a:r>
              <a:rPr lang="ru-RU" dirty="0" err="1" smtClean="0"/>
              <a:t>Кодекстің </a:t>
            </a:r>
            <a:r>
              <a:rPr lang="ru-RU" dirty="0" smtClean="0"/>
              <a:t>340-бабына </a:t>
            </a:r>
            <a:r>
              <a:rPr lang="ru-RU" dirty="0" err="1" smtClean="0"/>
              <a:t>сәйкес айқындалатын жиынтық пайдасы</a:t>
            </a:r>
            <a:r>
              <a:rPr lang="ru-RU" dirty="0" smtClean="0"/>
              <a:t>.</a:t>
            </a:r>
            <a:endParaRPr lang="ru-RU"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0AA39464-637D-4B94-B730-6050C498EEA6}" type="slidenum">
              <a:rPr lang="ru-RU" smtClean="0"/>
              <a:pPr/>
              <a:t>6</a:t>
            </a:fld>
            <a:endParaRPr lang="ru-RU"/>
          </a:p>
        </p:txBody>
      </p:sp>
      <p:sp>
        <p:nvSpPr>
          <p:cNvPr id="51201" name="Rectangle 1"/>
          <p:cNvSpPr>
            <a:spLocks noChangeArrowheads="1"/>
          </p:cNvSpPr>
          <p:nvPr/>
        </p:nvSpPr>
        <p:spPr bwMode="auto">
          <a:xfrm>
            <a:off x="0" y="919753"/>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ru-RU" sz="1600" b="1" dirty="0" err="1" smtClean="0"/>
              <a:t>Төлем көзінен салық салуға жататын</a:t>
            </a:r>
            <a:r>
              <a:rPr lang="ru-RU" sz="1600" b="1" dirty="0" smtClean="0"/>
              <a:t> </a:t>
            </a:r>
            <a:r>
              <a:rPr lang="ru-RU" sz="1600" b="1" dirty="0" err="1" smtClean="0"/>
              <a:t>кірістер</a:t>
            </a:r>
            <a:endParaRPr lang="ru-RU" sz="1600"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Жұмыскердің кірісі</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1.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Салық агенті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болып</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табылатын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жұмыс беруші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есепке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жазған және, оның ішінде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Қазақстан Республикасының бухгалтерлік</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есеп</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пен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қаржылық есептілік</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туралы</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заңнамасына сәйкес жұмыс берушінің бухгалтерлік</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есебінде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шығыстар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шығындар</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ретінде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танылған мынадай</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кірістер</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жұмыскердің салық салуға жататын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кірістері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болып</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табылады</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1)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еңбек қатынастарының болуына</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байланысты</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жұмыс беруші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жұмыскердің меншігіне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беруге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жататын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қолма-қол және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немесе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қолма-қол емес</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нысандарындағы ақша</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2) осы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Кодекстің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323-бабына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сәйкес жұмыскердің заттай</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нысандағы кірістері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3) осы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Кодекстің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324-бабына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сәйкес жұмыскердің материалдық пайда</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түріндегі кірістері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2.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Қазақстан Респбликасының немесе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шет</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мемлекеттің заңнамасына сәйкес жасалған еңбек шарты</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келісімшарты</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бойынша</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алынған (алуға жататын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кіріс</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салық агенттері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болып</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табылмайтын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тұлғалардан алынған (алуға жататын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жұмыскердің салық салуға жататын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кірісі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болып</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табылады</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z13519">
                <a:ln>
                  <a:noFill/>
                </a:ln>
                <a:solidFill>
                  <a:srgbClr val="000000"/>
                </a:solidFill>
                <a:effectLst/>
                <a:ea typeface="Times New Roman" pitchFamily="18" charset="0"/>
                <a:cs typeface="Arial" pitchFamily="34" charset="0"/>
              </a:rPr>
              <a:t> 3. </a:t>
            </a:r>
            <a:r>
              <a:rPr kumimoji="0" lang="ru-RU" sz="1600" b="0" i="0" u="none" strike="noStrike" cap="none" normalizeH="0" baseline="0" dirty="0" err="1" smtClean="0" bmk="z13519">
                <a:ln>
                  <a:noFill/>
                </a:ln>
                <a:solidFill>
                  <a:srgbClr val="000000"/>
                </a:solidFill>
                <a:effectLst/>
                <a:ea typeface="Times New Roman" pitchFamily="18" charset="0"/>
                <a:cs typeface="Arial" pitchFamily="34" charset="0"/>
              </a:rPr>
              <a:t>Жұмыскердің салық салуға жататын</a:t>
            </a:r>
            <a:r>
              <a:rPr kumimoji="0" lang="ru-RU" sz="1600" b="0" i="0" u="none" strike="noStrike" cap="none" normalizeH="0" baseline="0" dirty="0" smtClean="0" bmk="z13519">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19">
                <a:ln>
                  <a:noFill/>
                </a:ln>
                <a:solidFill>
                  <a:srgbClr val="000000"/>
                </a:solidFill>
                <a:effectLst/>
                <a:ea typeface="Times New Roman" pitchFamily="18" charset="0"/>
                <a:cs typeface="Arial" pitchFamily="34" charset="0"/>
              </a:rPr>
              <a:t>кірісіне</a:t>
            </a:r>
            <a:r>
              <a:rPr kumimoji="0" lang="ru-RU" sz="1600" b="0" i="0" u="none" strike="noStrike" cap="none" normalizeH="0" baseline="0" dirty="0" smtClean="0" bmk="z13519">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19">
                <a:ln>
                  <a:noFill/>
                </a:ln>
                <a:solidFill>
                  <a:srgbClr val="000000"/>
                </a:solidFill>
                <a:effectLst/>
                <a:ea typeface="Times New Roman" pitchFamily="18" charset="0"/>
                <a:cs typeface="Arial" pitchFamily="34" charset="0"/>
              </a:rPr>
              <a:t>мынадай</a:t>
            </a:r>
            <a:r>
              <a:rPr kumimoji="0" lang="ru-RU" sz="1600" b="0" i="0" u="none" strike="noStrike" cap="none" normalizeH="0" baseline="0" dirty="0" smtClean="0" bmk="z13519">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19">
                <a:ln>
                  <a:noFill/>
                </a:ln>
                <a:solidFill>
                  <a:srgbClr val="000000"/>
                </a:solidFill>
                <a:effectLst/>
                <a:ea typeface="Times New Roman" pitchFamily="18" charset="0"/>
                <a:cs typeface="Arial" pitchFamily="34" charset="0"/>
              </a:rPr>
              <a:t>кірістер</a:t>
            </a:r>
            <a:r>
              <a:rPr kumimoji="0" lang="ru-RU" sz="1600" b="0" i="0" u="none" strike="noStrike" cap="none" normalizeH="0" baseline="0" dirty="0" smtClean="0" bmk="z13519">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19">
                <a:ln>
                  <a:noFill/>
                </a:ln>
                <a:solidFill>
                  <a:srgbClr val="000000"/>
                </a:solidFill>
                <a:effectLst/>
                <a:ea typeface="Times New Roman" pitchFamily="18" charset="0"/>
                <a:cs typeface="Arial" pitchFamily="34" charset="0"/>
              </a:rPr>
              <a:t>жатпайды</a:t>
            </a:r>
            <a:r>
              <a:rPr kumimoji="0" lang="ru-RU" sz="1600" b="0" i="0" u="none" strike="noStrike" cap="none" normalizeH="0" baseline="0" dirty="0" smtClean="0" bmk="z13519">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1)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жеке</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тұлғаның салық агентінен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алатын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кірісі</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2)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зейнетақы төлемдер</a:t>
            </a:r>
            <a:r>
              <a:rPr kumimoji="0" lang="en-US" sz="1600" b="0" i="0" u="none" strike="noStrike" cap="none" normalizeH="0" baseline="0" dirty="0" err="1" smtClean="0">
                <a:ln>
                  <a:noFill/>
                </a:ln>
                <a:solidFill>
                  <a:srgbClr val="000000"/>
                </a:solidFill>
                <a:effectLst/>
                <a:ea typeface="Times New Roman" pitchFamily="18" charset="0"/>
                <a:cs typeface="Arial" pitchFamily="34" charset="0"/>
              </a:rPr>
              <a:t>i</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түріндегі кіріс</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3)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дивидендтер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сыйақылар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ұтыстар түр</a:t>
            </a:r>
            <a:r>
              <a:rPr kumimoji="0" lang="en-US" sz="1600" b="0" i="0" u="none" strike="noStrike" cap="none" normalizeH="0" baseline="0" dirty="0" err="1" smtClean="0">
                <a:ln>
                  <a:noFill/>
                </a:ln>
                <a:solidFill>
                  <a:srgbClr val="000000"/>
                </a:solidFill>
                <a:effectLst/>
                <a:ea typeface="Times New Roman" pitchFamily="18" charset="0"/>
                <a:cs typeface="Arial" pitchFamily="34" charset="0"/>
              </a:rPr>
              <a:t>i</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ндег</a:t>
            </a:r>
            <a:r>
              <a:rPr kumimoji="0" lang="en-US" sz="1600" b="0" i="0" u="none" strike="noStrike" cap="none" normalizeH="0" baseline="0" dirty="0" err="1" smtClean="0">
                <a:ln>
                  <a:noFill/>
                </a:ln>
                <a:solidFill>
                  <a:srgbClr val="000000"/>
                </a:solidFill>
                <a:effectLst/>
                <a:ea typeface="Times New Roman" pitchFamily="18" charset="0"/>
                <a:cs typeface="Arial" pitchFamily="34" charset="0"/>
              </a:rPr>
              <a:t>i</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кіріс</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4)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стипендиялар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5)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жинақтаушы сақтандыру шарттары</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бойынша</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кіріс</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6)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жеке</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тұлға дербес</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салық салуға жататын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кірістер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0AA39464-637D-4B94-B730-6050C498EEA6}" type="slidenum">
              <a:rPr lang="ru-RU" smtClean="0"/>
              <a:pPr/>
              <a:t>7</a:t>
            </a:fld>
            <a:endParaRPr lang="ru-RU"/>
          </a:p>
        </p:txBody>
      </p:sp>
      <p:sp>
        <p:nvSpPr>
          <p:cNvPr id="52225" name="Rectangle 1"/>
          <p:cNvSpPr>
            <a:spLocks noChangeArrowheads="1"/>
          </p:cNvSpPr>
          <p:nvPr/>
        </p:nvSpPr>
        <p:spPr bwMode="auto">
          <a:xfrm>
            <a:off x="0" y="260648"/>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Жеке</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тұлға дербес</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салық салуға жататын</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кірістер</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0000"/>
                </a:solidFill>
                <a:effectLst/>
                <a:ea typeface="Times New Roman" pitchFamily="18" charset="0"/>
                <a:cs typeface="Arial" pitchFamily="34" charset="0"/>
              </a:rPr>
              <a:t>330-бап.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Мүліктік кіріс</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1.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Жеке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тұлғаның салық салуға жататын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мүліктік кірісіне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мыналар</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жатады</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1)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жеке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тұлға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осы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Кодекстің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331-бабында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көрсетілген Қазақстан Республикасындағы мүлікті өткізу кезінде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құн өсімінен түсетін кіріс</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2)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жеке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тұлғаның Қазақстан Республикасының шегінен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тыс</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жердегі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көздерден алынған мүлікті өткізуден түсетін кірісі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3)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жеке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тұлға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осы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Кодекстің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333-бабында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көрсетілген мүлікті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ақшадан басқа</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жарғылық капиталға салым</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ретінде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беру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кезінде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құн өсімінен түсетін кіріс</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4) дара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кәсіпкер болып</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табылмайтын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жеке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тұлға мүлікті салық агенттері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болып</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табылмайтын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тұлғаларға мүліктік жалдауға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жалға</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беруден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алған кіріс</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5)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талап</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ету</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құқығын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оның ішінде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тұрғын үй құрылысына үлестік қатысу туралы</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шарт</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бойынша</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тұрғын үйдегі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ғимараттағы</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үлесті талап</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ету</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құқығын басқаға беруден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түсетін кіріс</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6)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шағын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бизнес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субъектілері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үшін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не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шаруа</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немесе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фермер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қожалықтары үшін арнаулы</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салық режимін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қолданатын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дара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кәсіпкердің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осы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Кодекстің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334-бабында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көрсетілген өзге активтерді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өткізуі кезінде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құн өсімінен түсетін кіріс</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2. Осы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баптың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1-тармағы 1), 2)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және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3)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тармақшаларының ережелері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жеке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тұлғаларға</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оның ішінде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шағын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бизнес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субъектілері</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үшін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не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шаруа</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немесе</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фермер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қожалықтары үшін арнаулы</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салық режимін</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қолданатын </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дара </a:t>
            </a:r>
            <a:r>
              <a:rPr kumimoji="0" lang="ru-RU" sz="1600" b="0" i="0" u="none" strike="noStrike" cap="none" normalizeH="0" baseline="0" dirty="0" err="1" smtClean="0" bmk="">
                <a:ln>
                  <a:noFill/>
                </a:ln>
                <a:solidFill>
                  <a:srgbClr val="000000"/>
                </a:solidFill>
                <a:effectLst/>
                <a:ea typeface="Times New Roman" pitchFamily="18" charset="0"/>
                <a:cs typeface="Arial" pitchFamily="34" charset="0"/>
              </a:rPr>
              <a:t>кәсіпкерлерге қатысты қолданылады</a:t>
            </a:r>
            <a:r>
              <a:rPr kumimoji="0" lang="ru-RU" sz="1600" b="0" i="0" u="none" strike="noStrike" cap="none" normalizeH="0" baseline="0" dirty="0" smtClean="0" bmk="">
                <a:ln>
                  <a:noFill/>
                </a:ln>
                <a:solidFill>
                  <a:srgbClr val="000000"/>
                </a:solidFill>
                <a:effectLst/>
                <a:ea typeface="Times New Roman" pitchFamily="18" charset="0"/>
                <a:cs typeface="Arial" pitchFamily="34" charset="0"/>
              </a:rPr>
              <a:t>. </a:t>
            </a:r>
            <a:endParaRPr kumimoji="0" lang="ru-RU" sz="1600" b="0" i="0" u="none" strike="noStrike" cap="none" normalizeH="0" baseline="0" dirty="0" smtClean="0" bmk="">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z13521">
                <a:ln>
                  <a:noFill/>
                </a:ln>
                <a:solidFill>
                  <a:srgbClr val="000000"/>
                </a:solidFill>
                <a:effectLst/>
                <a:ea typeface="Times New Roman" pitchFamily="18" charset="0"/>
                <a:cs typeface="Arial" pitchFamily="34" charset="0"/>
              </a:rPr>
              <a:t> 3. </a:t>
            </a:r>
            <a:r>
              <a:rPr kumimoji="0" lang="ru-RU" sz="1600" b="0" i="0" u="none" strike="noStrike" cap="none" normalizeH="0" baseline="0" dirty="0" err="1" smtClean="0" bmk="z13521">
                <a:ln>
                  <a:noFill/>
                </a:ln>
                <a:solidFill>
                  <a:srgbClr val="000000"/>
                </a:solidFill>
                <a:effectLst/>
                <a:ea typeface="Times New Roman" pitchFamily="18" charset="0"/>
                <a:cs typeface="Arial" pitchFamily="34" charset="0"/>
              </a:rPr>
              <a:t>Мүліктік кіріс</a:t>
            </a:r>
            <a:r>
              <a:rPr kumimoji="0" lang="ru-RU" sz="1600" b="0" i="0" u="none" strike="noStrike" cap="none" normalizeH="0" baseline="0" dirty="0" smtClean="0" bmk="z13521">
                <a:ln>
                  <a:noFill/>
                </a:ln>
                <a:solidFill>
                  <a:srgbClr val="000000"/>
                </a:solidFill>
                <a:effectLst/>
                <a:ea typeface="Times New Roman" pitchFamily="18" charset="0"/>
                <a:cs typeface="Arial" pitchFamily="34" charset="0"/>
              </a:rPr>
              <a:t> дара </a:t>
            </a:r>
            <a:r>
              <a:rPr kumimoji="0" lang="ru-RU" sz="1600" b="0" i="0" u="none" strike="noStrike" cap="none" normalizeH="0" baseline="0" dirty="0" err="1" smtClean="0" bmk="z13521">
                <a:ln>
                  <a:noFill/>
                </a:ln>
                <a:solidFill>
                  <a:srgbClr val="000000"/>
                </a:solidFill>
                <a:effectLst/>
                <a:ea typeface="Times New Roman" pitchFamily="18" charset="0"/>
                <a:cs typeface="Arial" pitchFamily="34" charset="0"/>
              </a:rPr>
              <a:t>кәсіпкердің кірісі</a:t>
            </a:r>
            <a:r>
              <a:rPr kumimoji="0" lang="ru-RU" sz="1600" b="0" i="0" u="none" strike="noStrike" cap="none" normalizeH="0" baseline="0" dirty="0" smtClean="0" bmk="z13521">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21">
                <a:ln>
                  <a:noFill/>
                </a:ln>
                <a:solidFill>
                  <a:srgbClr val="000000"/>
                </a:solidFill>
                <a:effectLst/>
                <a:ea typeface="Times New Roman" pitchFamily="18" charset="0"/>
                <a:cs typeface="Arial" pitchFamily="34" charset="0"/>
              </a:rPr>
              <a:t>жеке</a:t>
            </a:r>
            <a:r>
              <a:rPr kumimoji="0" lang="ru-RU" sz="1600" b="0" i="0" u="none" strike="noStrike" cap="none" normalizeH="0" baseline="0" dirty="0" smtClean="0" bmk="z13521">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21">
                <a:ln>
                  <a:noFill/>
                </a:ln>
                <a:solidFill>
                  <a:srgbClr val="000000"/>
                </a:solidFill>
                <a:effectLst/>
                <a:ea typeface="Times New Roman" pitchFamily="18" charset="0"/>
                <a:cs typeface="Arial" pitchFamily="34" charset="0"/>
              </a:rPr>
              <a:t>практикамен</a:t>
            </a:r>
            <a:r>
              <a:rPr kumimoji="0" lang="ru-RU" sz="1600" b="0" i="0" u="none" strike="noStrike" cap="none" normalizeH="0" baseline="0" dirty="0" smtClean="0" bmk="z13521">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21">
                <a:ln>
                  <a:noFill/>
                </a:ln>
                <a:solidFill>
                  <a:srgbClr val="000000"/>
                </a:solidFill>
                <a:effectLst/>
                <a:ea typeface="Times New Roman" pitchFamily="18" charset="0"/>
                <a:cs typeface="Arial" pitchFamily="34" charset="0"/>
              </a:rPr>
              <a:t>айналысатын</a:t>
            </a:r>
            <a:r>
              <a:rPr kumimoji="0" lang="ru-RU" sz="1600" b="0" i="0" u="none" strike="noStrike" cap="none" normalizeH="0" baseline="0" dirty="0" smtClean="0" bmk="z13521">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21">
                <a:ln>
                  <a:noFill/>
                </a:ln>
                <a:solidFill>
                  <a:srgbClr val="000000"/>
                </a:solidFill>
                <a:effectLst/>
                <a:ea typeface="Times New Roman" pitchFamily="18" charset="0"/>
                <a:cs typeface="Arial" pitchFamily="34" charset="0"/>
              </a:rPr>
              <a:t>адамның кірісі</a:t>
            </a:r>
            <a:r>
              <a:rPr kumimoji="0" lang="ru-RU" sz="1600" b="0" i="0" u="none" strike="noStrike" cap="none" normalizeH="0" baseline="0" dirty="0" smtClean="0" bmk="z13521">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21">
                <a:ln>
                  <a:noFill/>
                </a:ln>
                <a:solidFill>
                  <a:srgbClr val="000000"/>
                </a:solidFill>
                <a:effectLst/>
                <a:ea typeface="Times New Roman" pitchFamily="18" charset="0"/>
                <a:cs typeface="Arial" pitchFamily="34" charset="0"/>
              </a:rPr>
              <a:t>болып</a:t>
            </a:r>
            <a:r>
              <a:rPr kumimoji="0" lang="ru-RU" sz="1600" b="0" i="0" u="none" strike="noStrike" cap="none" normalizeH="0" baseline="0" dirty="0" smtClean="0" bmk="z13521">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21">
                <a:ln>
                  <a:noFill/>
                </a:ln>
                <a:solidFill>
                  <a:srgbClr val="000000"/>
                </a:solidFill>
                <a:effectLst/>
                <a:ea typeface="Times New Roman" pitchFamily="18" charset="0"/>
                <a:cs typeface="Arial" pitchFamily="34" charset="0"/>
              </a:rPr>
              <a:t>табылмайды</a:t>
            </a:r>
            <a:r>
              <a:rPr kumimoji="0" lang="ru-RU" sz="1600" b="0" i="0" u="none" strike="noStrike" cap="none" normalizeH="0" baseline="0" dirty="0" smtClean="0" bmk="z13521">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0AA39464-637D-4B94-B730-6050C498EEA6}" type="slidenum">
              <a:rPr lang="ru-RU" smtClean="0"/>
              <a:pPr/>
              <a:t>8</a:t>
            </a:fld>
            <a:endParaRPr lang="ru-RU"/>
          </a:p>
        </p:txBody>
      </p:sp>
      <p:sp>
        <p:nvSpPr>
          <p:cNvPr id="53249" name="Rectangle 1"/>
          <p:cNvSpPr>
            <a:spLocks noChangeArrowheads="1"/>
          </p:cNvSpPr>
          <p:nvPr/>
        </p:nvSpPr>
        <p:spPr bwMode="auto">
          <a:xfrm>
            <a:off x="0" y="0"/>
            <a:ext cx="914400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Шағын </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бизнес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субъектілері</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үшін </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не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шаруа</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немесе</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фермер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қожалықтары үшін арнаулы</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салық режимін</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қолданатын </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дара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кәсіпкердің өзге активтерді</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өткізуі кезінде</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құн өсімінен түсетін кіріс</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z6386">
                <a:ln>
                  <a:noFill/>
                </a:ln>
                <a:solidFill>
                  <a:srgbClr val="000000"/>
                </a:solidFill>
                <a:effectLst/>
                <a:ea typeface="Times New Roman" pitchFamily="18" charset="0"/>
                <a:cs typeface="Arial" pitchFamily="34" charset="0"/>
              </a:rPr>
              <a:t> 1. Осы </a:t>
            </a:r>
            <a:r>
              <a:rPr kumimoji="0" lang="ru-RU" sz="1600" b="0" i="0" u="none" strike="noStrike" cap="none" normalizeH="0" baseline="0" dirty="0" err="1" smtClean="0" bmk="z6386">
                <a:ln>
                  <a:noFill/>
                </a:ln>
                <a:solidFill>
                  <a:srgbClr val="000000"/>
                </a:solidFill>
                <a:effectLst/>
                <a:ea typeface="Times New Roman" pitchFamily="18" charset="0"/>
                <a:cs typeface="Arial" pitchFamily="34" charset="0"/>
              </a:rPr>
              <a:t>баптың мақсатында өзге активтерге</a:t>
            </a:r>
            <a:r>
              <a:rPr kumimoji="0" lang="ru-RU" sz="1600" b="0" i="0" u="none" strike="noStrike" cap="none" normalizeH="0" baseline="0" dirty="0" smtClean="0" bmk="z6386">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86">
                <a:ln>
                  <a:noFill/>
                </a:ln>
                <a:solidFill>
                  <a:srgbClr val="000000"/>
                </a:solidFill>
                <a:effectLst/>
                <a:ea typeface="Times New Roman" pitchFamily="18" charset="0"/>
                <a:cs typeface="Arial" pitchFamily="34" charset="0"/>
              </a:rPr>
              <a:t>тауар-материалдық қорлар және талаптар</a:t>
            </a:r>
            <a:r>
              <a:rPr kumimoji="0" lang="ru-RU" sz="1600" b="0" i="0" u="none" strike="noStrike" cap="none" normalizeH="0" baseline="0" dirty="0" smtClean="0" bmk="z6386">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86">
                <a:ln>
                  <a:noFill/>
                </a:ln>
                <a:solidFill>
                  <a:srgbClr val="000000"/>
                </a:solidFill>
                <a:effectLst/>
                <a:ea typeface="Times New Roman" pitchFamily="18" charset="0"/>
                <a:cs typeface="Arial" pitchFamily="34" charset="0"/>
              </a:rPr>
              <a:t>болып</a:t>
            </a:r>
            <a:r>
              <a:rPr kumimoji="0" lang="ru-RU" sz="1600" b="0" i="0" u="none" strike="noStrike" cap="none" normalizeH="0" baseline="0" dirty="0" smtClean="0" bmk="z6386">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86">
                <a:ln>
                  <a:noFill/>
                </a:ln>
                <a:solidFill>
                  <a:srgbClr val="000000"/>
                </a:solidFill>
                <a:effectLst/>
                <a:ea typeface="Times New Roman" pitchFamily="18" charset="0"/>
                <a:cs typeface="Arial" pitchFamily="34" charset="0"/>
              </a:rPr>
              <a:t>табылмайтын</a:t>
            </a:r>
            <a:r>
              <a:rPr kumimoji="0" lang="ru-RU" sz="1600" b="0" i="0" u="none" strike="noStrike" cap="none" normalizeH="0" baseline="0" dirty="0" smtClean="0" bmk="z6386">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86">
                <a:ln>
                  <a:noFill/>
                </a:ln>
                <a:solidFill>
                  <a:srgbClr val="000000"/>
                </a:solidFill>
                <a:effectLst/>
                <a:ea typeface="Times New Roman" pitchFamily="18" charset="0"/>
                <a:cs typeface="Arial" pitchFamily="34" charset="0"/>
              </a:rPr>
              <a:t>мынадай</a:t>
            </a:r>
            <a:r>
              <a:rPr kumimoji="0" lang="ru-RU" sz="1600" b="0" i="0" u="none" strike="noStrike" cap="none" normalizeH="0" baseline="0" dirty="0" smtClean="0" bmk="z6386">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86">
                <a:ln>
                  <a:noFill/>
                </a:ln>
                <a:solidFill>
                  <a:srgbClr val="000000"/>
                </a:solidFill>
                <a:effectLst/>
                <a:ea typeface="Times New Roman" pitchFamily="18" charset="0"/>
                <a:cs typeface="Arial" pitchFamily="34" charset="0"/>
              </a:rPr>
              <a:t>активтер</a:t>
            </a:r>
            <a:r>
              <a:rPr kumimoji="0" lang="ru-RU" sz="1600" b="0" i="0" u="none" strike="noStrike" cap="none" normalizeH="0" baseline="0" dirty="0" smtClean="0" bmk="z6386">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1)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кәсіпкерлік қызметте пайдаланылатын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негізгі</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құралдар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2)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аяқталмаған құрылыс объектілері</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3)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орнатылмаған жабдық</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4)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материалдық емес</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активтер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5)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биологиялық активтер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6) 2000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жылғы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1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қаңтарға дейін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қолданыста болған Қазақстан Республикасының салық заңнамасына сәйкес құны толығымен шегерімге</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жатқызылған негізгі</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құралдар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егер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осындай</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негізгі</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құралдар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дара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кәсіпкер бюджетпен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есеп</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айырысуды</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жалпыға бірдей</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белгіленген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тәртіппен жүзеге асырған салықтық кезеңдерде тіркелген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активтер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болып</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табылса</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және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актив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тіркелген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актив</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болып</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табылса</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algn="just" eaLnBrk="0" fontAlgn="base" hangingPunct="0">
              <a:spcBef>
                <a:spcPct val="0"/>
              </a:spcBef>
              <a:spcAft>
                <a:spcPct val="0"/>
              </a:spcAf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7)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Қазақстан Республикасының инвестициялар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туралы</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заңнамасына сәйкес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2009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жылғы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1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қаңтарға дейін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жасалған келісімшарттар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бойынша</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инвестициялық жоба</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шеңберінде пайдалануға берілген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құны толығымен шегерімге</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жатқызылған активтер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егер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дара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кәсіпкер бұрын бюджетпен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есеп</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айырысуды</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жалпыға бірдей</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белгіленген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тәртіппен жүзеге асырса</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және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актив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тіркелген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актив</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болып</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табылса</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жатады</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r>
              <a:rPr lang="ru-RU" sz="1600" dirty="0" smtClean="0"/>
              <a:t> </a:t>
            </a:r>
            <a:endParaRPr lang="ru-RU" sz="1600" dirty="0" smtClean="0"/>
          </a:p>
          <a:p>
            <a:pPr algn="just" eaLnBrk="0" fontAlgn="base" hangingPunct="0">
              <a:spcBef>
                <a:spcPct val="0"/>
              </a:spcBef>
              <a:spcAft>
                <a:spcPct val="0"/>
              </a:spcAft>
            </a:pPr>
            <a:r>
              <a:rPr lang="ru-RU" sz="1600" dirty="0" smtClean="0"/>
              <a:t>2</a:t>
            </a:r>
            <a:r>
              <a:rPr lang="ru-RU" sz="1600" dirty="0" smtClean="0"/>
              <a:t>. </a:t>
            </a:r>
            <a:r>
              <a:rPr lang="ru-RU" sz="1600" dirty="0" err="1" smtClean="0"/>
              <a:t>Шағын </a:t>
            </a:r>
            <a:r>
              <a:rPr lang="ru-RU" sz="1600" dirty="0" smtClean="0"/>
              <a:t>бизнес </a:t>
            </a:r>
            <a:r>
              <a:rPr lang="ru-RU" sz="1600" dirty="0" err="1" smtClean="0"/>
              <a:t>субъектілері</a:t>
            </a:r>
            <a:r>
              <a:rPr lang="ru-RU" sz="1600" dirty="0" smtClean="0"/>
              <a:t> </a:t>
            </a:r>
            <a:r>
              <a:rPr lang="ru-RU" sz="1600" dirty="0" err="1" smtClean="0"/>
              <a:t>үшін </a:t>
            </a:r>
            <a:r>
              <a:rPr lang="ru-RU" sz="1600" dirty="0" smtClean="0"/>
              <a:t>не </a:t>
            </a:r>
            <a:r>
              <a:rPr lang="ru-RU" sz="1600" dirty="0" err="1" smtClean="0"/>
              <a:t>шаруа</a:t>
            </a:r>
            <a:r>
              <a:rPr lang="ru-RU" sz="1600" dirty="0" smtClean="0"/>
              <a:t> </a:t>
            </a:r>
            <a:r>
              <a:rPr lang="ru-RU" sz="1600" dirty="0" err="1" smtClean="0"/>
              <a:t>немесе</a:t>
            </a:r>
            <a:r>
              <a:rPr lang="ru-RU" sz="1600" dirty="0" smtClean="0"/>
              <a:t> фермер </a:t>
            </a:r>
            <a:r>
              <a:rPr lang="ru-RU" sz="1600" dirty="0" err="1" smtClean="0"/>
              <a:t>қожалықтары үшін арнаулы</a:t>
            </a:r>
            <a:r>
              <a:rPr lang="ru-RU" sz="1600" dirty="0" smtClean="0"/>
              <a:t> </a:t>
            </a:r>
            <a:r>
              <a:rPr lang="ru-RU" sz="1600" dirty="0" err="1" smtClean="0"/>
              <a:t>салық режимін</a:t>
            </a:r>
            <a:r>
              <a:rPr lang="ru-RU" sz="1600" dirty="0" smtClean="0"/>
              <a:t> </a:t>
            </a:r>
            <a:r>
              <a:rPr lang="ru-RU" sz="1600" dirty="0" err="1" smtClean="0"/>
              <a:t>қолданатын </a:t>
            </a:r>
            <a:r>
              <a:rPr lang="ru-RU" sz="1600" dirty="0" smtClean="0"/>
              <a:t>дара </a:t>
            </a:r>
            <a:r>
              <a:rPr lang="ru-RU" sz="1600" dirty="0" err="1" smtClean="0"/>
              <a:t>кәсіпкер өзге активтерді</a:t>
            </a:r>
            <a:r>
              <a:rPr lang="ru-RU" sz="1600" dirty="0" smtClean="0"/>
              <a:t> </a:t>
            </a:r>
            <a:r>
              <a:rPr lang="ru-RU" sz="1600" dirty="0" err="1" smtClean="0"/>
              <a:t>өткізген кезде</a:t>
            </a:r>
            <a:r>
              <a:rPr lang="ru-RU" sz="1600" dirty="0" smtClean="0"/>
              <a:t> </a:t>
            </a:r>
            <a:r>
              <a:rPr lang="ru-RU" sz="1600" dirty="0" err="1" smtClean="0"/>
              <a:t>өсім әрбір </a:t>
            </a:r>
            <a:r>
              <a:rPr lang="ru-RU" sz="1600" dirty="0" smtClean="0"/>
              <a:t>актив </a:t>
            </a:r>
            <a:r>
              <a:rPr lang="ru-RU" sz="1600" dirty="0" err="1" smtClean="0"/>
              <a:t>бойынша</a:t>
            </a:r>
            <a:r>
              <a:rPr lang="ru-RU" sz="1600" dirty="0" smtClean="0"/>
              <a:t> </a:t>
            </a:r>
            <a:r>
              <a:rPr lang="ru-RU" sz="1600" dirty="0" err="1" smtClean="0"/>
              <a:t>өткізу бағасы </a:t>
            </a:r>
            <a:r>
              <a:rPr lang="ru-RU" sz="1600" dirty="0" smtClean="0"/>
              <a:t>(</a:t>
            </a:r>
            <a:r>
              <a:rPr lang="ru-RU" sz="1600" dirty="0" err="1" smtClean="0"/>
              <a:t>құны</a:t>
            </a:r>
            <a:r>
              <a:rPr lang="ru-RU" sz="1600" dirty="0" smtClean="0"/>
              <a:t>) мен </a:t>
            </a:r>
            <a:r>
              <a:rPr lang="ru-RU" sz="1600" dirty="0" err="1" smtClean="0"/>
              <a:t>бастапқы құн арасындағы оң айырма</a:t>
            </a:r>
            <a:r>
              <a:rPr lang="ru-RU" sz="1600" dirty="0" smtClean="0"/>
              <a:t> </a:t>
            </a:r>
            <a:r>
              <a:rPr lang="ru-RU" sz="1600" dirty="0" err="1" smtClean="0"/>
              <a:t>ретінде</a:t>
            </a:r>
            <a:r>
              <a:rPr lang="ru-RU" sz="1600" dirty="0" smtClean="0"/>
              <a:t> </a:t>
            </a:r>
            <a:r>
              <a:rPr lang="ru-RU" sz="1600" dirty="0" err="1" smtClean="0"/>
              <a:t>айқындалады</a:t>
            </a:r>
            <a:r>
              <a:rPr lang="ru-RU" sz="1600" dirty="0" smtClean="0"/>
              <a:t>.</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0AA39464-637D-4B94-B730-6050C498EEA6}" type="slidenum">
              <a:rPr lang="ru-RU" smtClean="0"/>
              <a:pPr/>
              <a:t>9</a:t>
            </a:fld>
            <a:endParaRPr lang="ru-RU"/>
          </a:p>
        </p:txBody>
      </p:sp>
      <p:sp>
        <p:nvSpPr>
          <p:cNvPr id="54273" name="Rectangle 1"/>
          <p:cNvSpPr>
            <a:spLocks noChangeArrowheads="1"/>
          </p:cNvSpPr>
          <p:nvPr/>
        </p:nvSpPr>
        <p:spPr bwMode="auto">
          <a:xfrm>
            <a:off x="179512" y="764704"/>
            <a:ext cx="8964488"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Жеке</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практикамен</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айналысатын</a:t>
            </a:r>
            <a:r>
              <a:rPr kumimoji="0" lang="ru-RU" sz="1600" b="1"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адамның кірісі</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z6395">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95">
                <a:ln>
                  <a:noFill/>
                </a:ln>
                <a:solidFill>
                  <a:srgbClr val="000000"/>
                </a:solidFill>
                <a:effectLst/>
                <a:ea typeface="Times New Roman" pitchFamily="18" charset="0"/>
                <a:cs typeface="Arial" pitchFamily="34" charset="0"/>
              </a:rPr>
              <a:t>Жеке</a:t>
            </a:r>
            <a:r>
              <a:rPr kumimoji="0" lang="ru-RU" sz="1600" b="0" i="0" u="none" strike="noStrike" cap="none" normalizeH="0" baseline="0" dirty="0" smtClean="0" bmk="z6395">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95">
                <a:ln>
                  <a:noFill/>
                </a:ln>
                <a:solidFill>
                  <a:srgbClr val="000000"/>
                </a:solidFill>
                <a:effectLst/>
                <a:ea typeface="Times New Roman" pitchFamily="18" charset="0"/>
                <a:cs typeface="Arial" pitchFamily="34" charset="0"/>
              </a:rPr>
              <a:t>практикамен</a:t>
            </a:r>
            <a:r>
              <a:rPr kumimoji="0" lang="ru-RU" sz="1600" b="0" i="0" u="none" strike="noStrike" cap="none" normalizeH="0" baseline="0" dirty="0" smtClean="0" bmk="z6395">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95">
                <a:ln>
                  <a:noFill/>
                </a:ln>
                <a:solidFill>
                  <a:srgbClr val="000000"/>
                </a:solidFill>
                <a:effectLst/>
                <a:ea typeface="Times New Roman" pitchFamily="18" charset="0"/>
                <a:cs typeface="Arial" pitchFamily="34" charset="0"/>
              </a:rPr>
              <a:t>айналысатын</a:t>
            </a:r>
            <a:r>
              <a:rPr kumimoji="0" lang="ru-RU" sz="1600" b="0" i="0" u="none" strike="noStrike" cap="none" normalizeH="0" baseline="0" dirty="0" smtClean="0" bmk="z6395">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95">
                <a:ln>
                  <a:noFill/>
                </a:ln>
                <a:solidFill>
                  <a:srgbClr val="000000"/>
                </a:solidFill>
                <a:effectLst/>
                <a:ea typeface="Times New Roman" pitchFamily="18" charset="0"/>
                <a:cs typeface="Arial" pitchFamily="34" charset="0"/>
              </a:rPr>
              <a:t>адамның кірісіне</a:t>
            </a:r>
            <a:r>
              <a:rPr kumimoji="0" lang="ru-RU" sz="1600" b="0" i="0" u="none" strike="noStrike" cap="none" normalizeH="0" baseline="0" dirty="0" smtClean="0" bmk="z6395">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95">
                <a:ln>
                  <a:noFill/>
                </a:ln>
                <a:solidFill>
                  <a:srgbClr val="000000"/>
                </a:solidFill>
                <a:effectLst/>
                <a:ea typeface="Times New Roman" pitchFamily="18" charset="0"/>
                <a:cs typeface="Arial" pitchFamily="34" charset="0"/>
              </a:rPr>
              <a:t>мыналар</a:t>
            </a:r>
            <a:r>
              <a:rPr kumimoji="0" lang="ru-RU" sz="1600" b="0" i="0" u="none" strike="noStrike" cap="none" normalizeH="0" baseline="0" dirty="0" smtClean="0" bmk="z6395">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95">
                <a:ln>
                  <a:noFill/>
                </a:ln>
                <a:solidFill>
                  <a:srgbClr val="000000"/>
                </a:solidFill>
                <a:effectLst/>
                <a:ea typeface="Times New Roman" pitchFamily="18" charset="0"/>
                <a:cs typeface="Arial" pitchFamily="34" charset="0"/>
              </a:rPr>
              <a:t>жатады</a:t>
            </a:r>
            <a:r>
              <a:rPr kumimoji="0" lang="ru-RU" sz="1600" b="0" i="0" u="none" strike="noStrike" cap="none" normalizeH="0" baseline="0" dirty="0" smtClean="0" bmk="z6395">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1)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жекеше</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нотариустың кірісі</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2)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жеке</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сот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орындаушысының кірісі</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3)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адвокаттың кірісі</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4)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кәсіпқой медиатордың кірісі</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Заңгерлік көмек көрсеткені, нотариаттық әрекеттерді жасағаны үшін тиісінше</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ақы төлеуді қоса алғанда, атқарушылық құжаттарды орындау</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жөніндегі қызметті, нотариаттық, адвокаттық қызметті, кәсіпқой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медиатор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қызметін жүзеге асырудан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алған кірістердің барлық түрі</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сондай-ақ қорғау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мен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өкілдік етуге</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байланысты</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шығыстарды өтеуден алынған сомалар</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жеке</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практикамен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айналысатын</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адамдардың кірісі</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болып</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табылады</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0000"/>
                </a:solidFill>
                <a:effectLst/>
                <a:ea typeface="Times New Roman" pitchFamily="18" charset="0"/>
                <a:cs typeface="Arial" pitchFamily="34" charset="0"/>
              </a:rPr>
              <a:t>337-бап. Дара </a:t>
            </a:r>
            <a:r>
              <a:rPr kumimoji="0" lang="ru-RU" sz="1600" b="1" i="0" u="none" strike="noStrike" cap="none" normalizeH="0" baseline="0" dirty="0" err="1" smtClean="0">
                <a:ln>
                  <a:noFill/>
                </a:ln>
                <a:solidFill>
                  <a:srgbClr val="000000"/>
                </a:solidFill>
                <a:effectLst/>
                <a:ea typeface="Times New Roman" pitchFamily="18" charset="0"/>
                <a:cs typeface="Arial" pitchFamily="34" charset="0"/>
              </a:rPr>
              <a:t>кәсіпкердің кірісі</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z6396">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z6396">
                <a:ln>
                  <a:noFill/>
                </a:ln>
                <a:solidFill>
                  <a:srgbClr val="000000"/>
                </a:solidFill>
                <a:effectLst/>
                <a:ea typeface="Times New Roman" pitchFamily="18" charset="0"/>
                <a:cs typeface="Arial" pitchFamily="34" charset="0"/>
              </a:rPr>
              <a:t> 1. </a:t>
            </a:r>
            <a:r>
              <a:rPr kumimoji="0" lang="ru-RU" sz="1600" b="0" i="0" u="none" strike="noStrike" cap="none" normalizeH="0" baseline="0" dirty="0" err="1" smtClean="0" bmk="z6396">
                <a:ln>
                  <a:noFill/>
                </a:ln>
                <a:solidFill>
                  <a:srgbClr val="000000"/>
                </a:solidFill>
                <a:effectLst/>
                <a:ea typeface="Times New Roman" pitchFamily="18" charset="0"/>
                <a:cs typeface="Arial" pitchFamily="34" charset="0"/>
              </a:rPr>
              <a:t>Жалпыға бірдей</a:t>
            </a:r>
            <a:r>
              <a:rPr kumimoji="0" lang="ru-RU" sz="1600" b="0" i="0" u="none" strike="noStrike" cap="none" normalizeH="0" baseline="0" dirty="0" smtClean="0" bmk="z6396">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96">
                <a:ln>
                  <a:noFill/>
                </a:ln>
                <a:solidFill>
                  <a:srgbClr val="000000"/>
                </a:solidFill>
                <a:effectLst/>
                <a:ea typeface="Times New Roman" pitchFamily="18" charset="0"/>
                <a:cs typeface="Arial" pitchFamily="34" charset="0"/>
              </a:rPr>
              <a:t>белгіленген</a:t>
            </a:r>
            <a:r>
              <a:rPr kumimoji="0" lang="ru-RU" sz="1600" b="0" i="0" u="none" strike="noStrike" cap="none" normalizeH="0" baseline="0" dirty="0" smtClean="0" bmk="z6396">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96">
                <a:ln>
                  <a:noFill/>
                </a:ln>
                <a:solidFill>
                  <a:srgbClr val="000000"/>
                </a:solidFill>
                <a:effectLst/>
                <a:ea typeface="Times New Roman" pitchFamily="18" charset="0"/>
                <a:cs typeface="Arial" pitchFamily="34" charset="0"/>
              </a:rPr>
              <a:t>режимді</a:t>
            </a:r>
            <a:r>
              <a:rPr kumimoji="0" lang="ru-RU" sz="1600" b="0" i="0" u="none" strike="noStrike" cap="none" normalizeH="0" baseline="0" dirty="0" smtClean="0" bmk="z6396">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6396">
                <a:ln>
                  <a:noFill/>
                </a:ln>
                <a:solidFill>
                  <a:srgbClr val="000000"/>
                </a:solidFill>
                <a:effectLst/>
                <a:ea typeface="Times New Roman" pitchFamily="18" charset="0"/>
                <a:cs typeface="Arial" pitchFamily="34" charset="0"/>
              </a:rPr>
              <a:t>қолданатын </a:t>
            </a:r>
            <a:r>
              <a:rPr kumimoji="0" lang="ru-RU" sz="1600" b="0" i="0" u="none" strike="noStrike" cap="none" normalizeH="0" baseline="0" dirty="0" smtClean="0" bmk="z6396">
                <a:ln>
                  <a:noFill/>
                </a:ln>
                <a:solidFill>
                  <a:srgbClr val="000000"/>
                </a:solidFill>
                <a:effectLst/>
                <a:ea typeface="Times New Roman" pitchFamily="18" charset="0"/>
                <a:cs typeface="Arial" pitchFamily="34" charset="0"/>
              </a:rPr>
              <a:t>дара </a:t>
            </a:r>
            <a:r>
              <a:rPr kumimoji="0" lang="ru-RU" sz="1600" b="0" i="0" u="none" strike="noStrike" cap="none" normalizeH="0" baseline="0" dirty="0" err="1" smtClean="0" bmk="z6396">
                <a:ln>
                  <a:noFill/>
                </a:ln>
                <a:solidFill>
                  <a:srgbClr val="000000"/>
                </a:solidFill>
                <a:effectLst/>
                <a:ea typeface="Times New Roman" pitchFamily="18" charset="0"/>
                <a:cs typeface="Arial" pitchFamily="34" charset="0"/>
              </a:rPr>
              <a:t>кәсіпкердің кірісі</a:t>
            </a:r>
            <a:r>
              <a:rPr kumimoji="0" lang="ru-RU" sz="1600" b="0" i="0" u="none" strike="noStrike" cap="none" normalizeH="0" baseline="0" dirty="0" smtClean="0" bmk="z6396">
                <a:ln>
                  <a:noFill/>
                </a:ln>
                <a:solidFill>
                  <a:srgbClr val="000000"/>
                </a:solidFill>
                <a:effectLst/>
                <a:ea typeface="Times New Roman" pitchFamily="18" charset="0"/>
                <a:cs typeface="Arial" pitchFamily="34" charset="0"/>
              </a:rPr>
              <a:t> осы </a:t>
            </a:r>
            <a:r>
              <a:rPr kumimoji="0" lang="ru-RU" sz="1600" b="0" i="0" u="none" strike="noStrike" cap="none" normalizeH="0" baseline="0" dirty="0" err="1" smtClean="0" bmk="z6396">
                <a:ln>
                  <a:noFill/>
                </a:ln>
                <a:solidFill>
                  <a:srgbClr val="000000"/>
                </a:solidFill>
                <a:effectLst/>
                <a:ea typeface="Times New Roman" pitchFamily="18" charset="0"/>
                <a:cs typeface="Arial" pitchFamily="34" charset="0"/>
              </a:rPr>
              <a:t>Кодекстің </a:t>
            </a:r>
            <a:r>
              <a:rPr kumimoji="0" lang="ru-RU" sz="1600" b="0" i="0" u="none" strike="noStrike" cap="none" normalizeH="0" baseline="0" dirty="0" smtClean="0" bmk="z6396">
                <a:ln>
                  <a:noFill/>
                </a:ln>
                <a:solidFill>
                  <a:srgbClr val="000000"/>
                </a:solidFill>
                <a:effectLst/>
                <a:ea typeface="Times New Roman" pitchFamily="18" charset="0"/>
                <a:cs typeface="Arial" pitchFamily="34" charset="0"/>
              </a:rPr>
              <a:t>366-бабына </a:t>
            </a:r>
            <a:r>
              <a:rPr kumimoji="0" lang="ru-RU" sz="1600" b="0" i="0" u="none" strike="noStrike" cap="none" normalizeH="0" baseline="0" dirty="0" err="1" smtClean="0" bmk="z6396">
                <a:ln>
                  <a:noFill/>
                </a:ln>
                <a:solidFill>
                  <a:srgbClr val="000000"/>
                </a:solidFill>
                <a:effectLst/>
                <a:ea typeface="Times New Roman" pitchFamily="18" charset="0"/>
                <a:cs typeface="Arial" pitchFamily="34" charset="0"/>
              </a:rPr>
              <a:t>сәйкес айқындалады</a:t>
            </a:r>
            <a:r>
              <a:rPr kumimoji="0" lang="ru-RU" sz="1600" b="0" i="0" u="none" strike="noStrike" cap="none" normalizeH="0" baseline="0" dirty="0" smtClean="0" bmk="z6396">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en-US" sz="1600" b="0" i="0" u="none" strike="noStrike" cap="none" normalizeH="0" baseline="0" dirty="0" smtClean="0" bmk="z13554">
                <a:ln>
                  <a:noFill/>
                </a:ln>
                <a:solidFill>
                  <a:srgbClr val="000000"/>
                </a:solidFill>
                <a:effectLst/>
                <a:ea typeface="Times New Roman" pitchFamily="18" charset="0"/>
                <a:cs typeface="Arial" pitchFamily="34" charset="0"/>
              </a:rPr>
              <a:t>     </a:t>
            </a:r>
            <a:r>
              <a:rPr kumimoji="0" lang="ru-RU" sz="1600" b="0" i="0" u="none" strike="noStrike" cap="none" normalizeH="0" baseline="0" dirty="0" smtClean="0" bmk="z13554">
                <a:ln>
                  <a:noFill/>
                </a:ln>
                <a:solidFill>
                  <a:srgbClr val="000000"/>
                </a:solidFill>
                <a:effectLst/>
                <a:ea typeface="Times New Roman" pitchFamily="18" charset="0"/>
                <a:cs typeface="Arial" pitchFamily="34" charset="0"/>
              </a:rPr>
              <a:t> 2. </a:t>
            </a:r>
            <a:r>
              <a:rPr kumimoji="0" lang="ru-RU" sz="1600" b="0" i="0" u="none" strike="noStrike" cap="none" normalizeH="0" baseline="0" dirty="0" err="1" smtClean="0" bmk="z13554">
                <a:ln>
                  <a:noFill/>
                </a:ln>
                <a:solidFill>
                  <a:srgbClr val="000000"/>
                </a:solidFill>
                <a:effectLst/>
                <a:ea typeface="Times New Roman" pitchFamily="18" charset="0"/>
                <a:cs typeface="Arial" pitchFamily="34" charset="0"/>
              </a:rPr>
              <a:t>Егер</a:t>
            </a:r>
            <a:r>
              <a:rPr kumimoji="0" lang="ru-RU" sz="1600" b="0" i="0" u="none" strike="noStrike" cap="none" normalizeH="0" baseline="0" dirty="0" smtClean="0" bmk="z13554">
                <a:ln>
                  <a:noFill/>
                </a:ln>
                <a:solidFill>
                  <a:srgbClr val="000000"/>
                </a:solidFill>
                <a:effectLst/>
                <a:ea typeface="Times New Roman" pitchFamily="18" charset="0"/>
                <a:cs typeface="Arial" pitchFamily="34" charset="0"/>
              </a:rPr>
              <a:t> осы </a:t>
            </a:r>
            <a:r>
              <a:rPr kumimoji="0" lang="ru-RU" sz="1600" b="0" i="0" u="none" strike="noStrike" cap="none" normalizeH="0" baseline="0" dirty="0" err="1" smtClean="0" bmk="z13554">
                <a:ln>
                  <a:noFill/>
                </a:ln>
                <a:solidFill>
                  <a:srgbClr val="000000"/>
                </a:solidFill>
                <a:effectLst/>
                <a:ea typeface="Times New Roman" pitchFamily="18" charset="0"/>
                <a:cs typeface="Arial" pitchFamily="34" charset="0"/>
              </a:rPr>
              <a:t>Кодекстің </a:t>
            </a:r>
            <a:r>
              <a:rPr kumimoji="0" lang="ru-RU" sz="1600" b="0" i="0" u="none" strike="noStrike" cap="none" normalizeH="0" baseline="0" dirty="0" smtClean="0" bmk="z13554">
                <a:ln>
                  <a:noFill/>
                </a:ln>
                <a:solidFill>
                  <a:srgbClr val="000000"/>
                </a:solidFill>
                <a:effectLst/>
                <a:ea typeface="Times New Roman" pitchFamily="18" charset="0"/>
                <a:cs typeface="Arial" pitchFamily="34" charset="0"/>
              </a:rPr>
              <a:t>77-тарауында </a:t>
            </a:r>
            <a:r>
              <a:rPr kumimoji="0" lang="ru-RU" sz="1600" b="0" i="0" u="none" strike="noStrike" cap="none" normalizeH="0" baseline="0" dirty="0" err="1" smtClean="0" bmk="z13554">
                <a:ln>
                  <a:noFill/>
                </a:ln>
                <a:solidFill>
                  <a:srgbClr val="000000"/>
                </a:solidFill>
                <a:effectLst/>
                <a:ea typeface="Times New Roman" pitchFamily="18" charset="0"/>
                <a:cs typeface="Arial" pitchFamily="34" charset="0"/>
              </a:rPr>
              <a:t>өзгеше тәртіп белгіленбесе</a:t>
            </a:r>
            <a:r>
              <a:rPr kumimoji="0" lang="ru-RU" sz="1600" b="0" i="0" u="none" strike="noStrike" cap="none" normalizeH="0" baseline="0" dirty="0" smtClean="0" bmk="z13554">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54">
                <a:ln>
                  <a:noFill/>
                </a:ln>
                <a:solidFill>
                  <a:srgbClr val="000000"/>
                </a:solidFill>
                <a:effectLst/>
                <a:ea typeface="Times New Roman" pitchFamily="18" charset="0"/>
                <a:cs typeface="Arial" pitchFamily="34" charset="0"/>
              </a:rPr>
              <a:t>шағын </a:t>
            </a:r>
            <a:r>
              <a:rPr kumimoji="0" lang="ru-RU" sz="1600" b="0" i="0" u="none" strike="noStrike" cap="none" normalizeH="0" baseline="0" dirty="0" smtClean="0" bmk="z13554">
                <a:ln>
                  <a:noFill/>
                </a:ln>
                <a:solidFill>
                  <a:srgbClr val="000000"/>
                </a:solidFill>
                <a:effectLst/>
                <a:ea typeface="Times New Roman" pitchFamily="18" charset="0"/>
                <a:cs typeface="Arial" pitchFamily="34" charset="0"/>
              </a:rPr>
              <a:t>бизнес </a:t>
            </a:r>
            <a:r>
              <a:rPr kumimoji="0" lang="ru-RU" sz="1600" b="0" i="0" u="none" strike="noStrike" cap="none" normalizeH="0" baseline="0" dirty="0" err="1" smtClean="0" bmk="z13554">
                <a:ln>
                  <a:noFill/>
                </a:ln>
                <a:solidFill>
                  <a:srgbClr val="000000"/>
                </a:solidFill>
                <a:effectLst/>
                <a:ea typeface="Times New Roman" pitchFamily="18" charset="0"/>
                <a:cs typeface="Arial" pitchFamily="34" charset="0"/>
              </a:rPr>
              <a:t>субъектілері</a:t>
            </a:r>
            <a:r>
              <a:rPr kumimoji="0" lang="ru-RU" sz="1600" b="0" i="0" u="none" strike="noStrike" cap="none" normalizeH="0" baseline="0" dirty="0" smtClean="0" bmk="z13554">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54">
                <a:ln>
                  <a:noFill/>
                </a:ln>
                <a:solidFill>
                  <a:srgbClr val="000000"/>
                </a:solidFill>
                <a:effectLst/>
                <a:ea typeface="Times New Roman" pitchFamily="18" charset="0"/>
                <a:cs typeface="Arial" pitchFamily="34" charset="0"/>
              </a:rPr>
              <a:t>үшін арнаулы</a:t>
            </a:r>
            <a:r>
              <a:rPr kumimoji="0" lang="ru-RU" sz="1600" b="0" i="0" u="none" strike="noStrike" cap="none" normalizeH="0" baseline="0" dirty="0" smtClean="0" bmk="z13554">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54">
                <a:ln>
                  <a:noFill/>
                </a:ln>
                <a:solidFill>
                  <a:srgbClr val="000000"/>
                </a:solidFill>
                <a:effectLst/>
                <a:ea typeface="Times New Roman" pitchFamily="18" charset="0"/>
                <a:cs typeface="Arial" pitchFamily="34" charset="0"/>
              </a:rPr>
              <a:t>салық режимін</a:t>
            </a:r>
            <a:r>
              <a:rPr kumimoji="0" lang="ru-RU" sz="1600" b="0" i="0" u="none" strike="noStrike" cap="none" normalizeH="0" baseline="0" dirty="0" smtClean="0" bmk="z13554">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bmk="z13554">
                <a:ln>
                  <a:noFill/>
                </a:ln>
                <a:solidFill>
                  <a:srgbClr val="000000"/>
                </a:solidFill>
                <a:effectLst/>
                <a:ea typeface="Times New Roman" pitchFamily="18" charset="0"/>
                <a:cs typeface="Arial" pitchFamily="34" charset="0"/>
              </a:rPr>
              <a:t>қолданатын </a:t>
            </a:r>
            <a:r>
              <a:rPr kumimoji="0" lang="ru-RU" sz="1600" b="0" i="0" u="none" strike="noStrike" cap="none" normalizeH="0" baseline="0" dirty="0" smtClean="0" bmk="z13554">
                <a:ln>
                  <a:noFill/>
                </a:ln>
                <a:solidFill>
                  <a:srgbClr val="000000"/>
                </a:solidFill>
                <a:effectLst/>
                <a:ea typeface="Times New Roman" pitchFamily="18" charset="0"/>
                <a:cs typeface="Arial" pitchFamily="34" charset="0"/>
              </a:rPr>
              <a:t>дара </a:t>
            </a:r>
            <a:r>
              <a:rPr kumimoji="0" lang="ru-RU" sz="1600" b="0" i="0" u="none" strike="noStrike" cap="none" normalizeH="0" baseline="0" dirty="0" err="1" smtClean="0" bmk="z13554">
                <a:ln>
                  <a:noFill/>
                </a:ln>
                <a:solidFill>
                  <a:srgbClr val="000000"/>
                </a:solidFill>
                <a:effectLst/>
                <a:ea typeface="Times New Roman" pitchFamily="18" charset="0"/>
                <a:cs typeface="Arial" pitchFamily="34" charset="0"/>
              </a:rPr>
              <a:t>кәсіпкердің кірісі</a:t>
            </a:r>
            <a:r>
              <a:rPr kumimoji="0" lang="ru-RU" sz="1600" b="0" i="0" u="none" strike="noStrike" cap="none" normalizeH="0" baseline="0" dirty="0" smtClean="0" bmk="z13554">
                <a:ln>
                  <a:noFill/>
                </a:ln>
                <a:solidFill>
                  <a:srgbClr val="000000"/>
                </a:solidFill>
                <a:effectLst/>
                <a:ea typeface="Times New Roman" pitchFamily="18" charset="0"/>
                <a:cs typeface="Arial" pitchFamily="34" charset="0"/>
              </a:rPr>
              <a:t> осы </a:t>
            </a:r>
            <a:r>
              <a:rPr kumimoji="0" lang="ru-RU" sz="1600" b="0" i="0" u="none" strike="noStrike" cap="none" normalizeH="0" baseline="0" dirty="0" err="1" smtClean="0" bmk="z13554">
                <a:ln>
                  <a:noFill/>
                </a:ln>
                <a:solidFill>
                  <a:srgbClr val="000000"/>
                </a:solidFill>
                <a:effectLst/>
                <a:ea typeface="Times New Roman" pitchFamily="18" charset="0"/>
                <a:cs typeface="Arial" pitchFamily="34" charset="0"/>
              </a:rPr>
              <a:t>бапқа сәйкес айқындалады</a:t>
            </a:r>
            <a:r>
              <a:rPr kumimoji="0" lang="ru-RU" sz="1600" b="0" i="0" u="none" strike="noStrike" cap="none" normalizeH="0" baseline="0" dirty="0" smtClean="0" bmk="z13554">
                <a:ln>
                  <a:noFill/>
                </a:ln>
                <a:solidFill>
                  <a:srgbClr val="000000"/>
                </a:solidFill>
                <a:effectLst/>
                <a:ea typeface="Times New Roman" pitchFamily="18" charset="0"/>
                <a:cs typeface="Arial" pitchFamily="34" charset="0"/>
              </a:rPr>
              <a:t>.</a:t>
            </a:r>
            <a:endParaRPr kumimoji="0" lang="ru-RU" sz="1600"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0AA39464-637D-4B94-B730-6050C498EEA6}" type="slidenum">
              <a:rPr lang="ru-RU" sz="1600" smtClean="0">
                <a:latin typeface="Times New Roman" pitchFamily="18" charset="0"/>
                <a:cs typeface="Times New Roman" pitchFamily="18" charset="0"/>
              </a:rPr>
              <a:pPr/>
              <a:t>10</a:t>
            </a:fld>
            <a:endParaRPr lang="ru-RU" sz="160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214282" y="357166"/>
          <a:ext cx="8929718" cy="6140834"/>
        </p:xfrm>
        <a:graphic>
          <a:graphicData uri="http://schemas.openxmlformats.org/drawingml/2006/table">
            <a:tbl>
              <a:tblPr/>
              <a:tblGrid>
                <a:gridCol w="8929718"/>
              </a:tblGrid>
              <a:tr h="6140834">
                <a:tc>
                  <a:txBody>
                    <a:bodyPr/>
                    <a:lstStyle/>
                    <a:p>
                      <a:pPr algn="just"/>
                      <a:r>
                        <a:rPr kumimoji="0" lang="kk-KZ" sz="1800" kern="1200" dirty="0" smtClean="0">
                          <a:solidFill>
                            <a:schemeClr val="tx1"/>
                          </a:solidFill>
                          <a:latin typeface="+mn-lt"/>
                          <a:ea typeface="+mn-ea"/>
                          <a:cs typeface="+mn-cs"/>
                        </a:rPr>
                        <a:t>5) </a:t>
                      </a:r>
                      <a:r>
                        <a:rPr kumimoji="0" lang="kk-KZ" sz="1800" kern="1200" dirty="0" smtClean="0">
                          <a:solidFill>
                            <a:schemeClr val="tx1"/>
                          </a:solidFill>
                          <a:latin typeface="+mn-lt"/>
                          <a:ea typeface="+mn-ea"/>
                          <a:cs typeface="Arial" pitchFamily="34" charset="0"/>
                        </a:rPr>
                        <a:t>Қазақстан Республикасы Ұлттық Банкi бюджетiнiң қаражаты (шығыстар </a:t>
                      </a:r>
                      <a:r>
                        <a:rPr kumimoji="0" lang="kk-KZ" sz="1600" kern="1200" dirty="0" smtClean="0">
                          <a:solidFill>
                            <a:schemeClr val="tx1"/>
                          </a:solidFill>
                          <a:latin typeface="+mn-lt"/>
                          <a:ea typeface="+mn-ea"/>
                          <a:cs typeface="Arial" pitchFamily="34" charset="0"/>
                        </a:rPr>
                        <a:t>сметасы</a:t>
                      </a:r>
                      <a:r>
                        <a:rPr kumimoji="0" lang="kk-KZ" sz="1800" kern="1200" dirty="0" smtClean="0">
                          <a:solidFill>
                            <a:schemeClr val="tx1"/>
                          </a:solidFill>
                          <a:latin typeface="+mn-lt"/>
                          <a:ea typeface="+mn-ea"/>
                          <a:cs typeface="Arial" pitchFamily="34" charset="0"/>
                        </a:rPr>
                        <a:t>) есебiнен қамтылатын мемлекеттік мекемелердi қоспағанда, мемлекеттік мекемелер Қазақстан Республикасының заңнамасында белгiленген мөлшерде жүргiзетiн қызметтiк, оның iшiнде Қазақстан Республикасының заңнамасына сәйкес қызметкердi оқыту, оның біліктілігiн арттыру немесе қайта даярлау мақсатындағы iссапарлар кезіндегі өтемақылар;</a:t>
                      </a:r>
                      <a:endParaRPr kumimoji="0" lang="ru-RU" sz="1800" kern="1200" dirty="0" smtClean="0">
                        <a:solidFill>
                          <a:schemeClr val="tx1"/>
                        </a:solidFill>
                        <a:latin typeface="+mn-lt"/>
                        <a:ea typeface="+mn-ea"/>
                        <a:cs typeface="Arial" pitchFamily="34" charset="0"/>
                      </a:endParaRPr>
                    </a:p>
                    <a:p>
                      <a:pPr algn="just"/>
                      <a:r>
                        <a:rPr kumimoji="0" lang="kk-KZ" sz="1800" kern="1200" dirty="0" smtClean="0">
                          <a:solidFill>
                            <a:schemeClr val="tx1"/>
                          </a:solidFill>
                          <a:latin typeface="+mn-lt"/>
                          <a:ea typeface="+mn-ea"/>
                          <a:cs typeface="Arial" pitchFamily="34" charset="0"/>
                        </a:rPr>
                        <a:t>6) Қазақстан Республикасы Ұлттық Банкi бюджетiнiң қаражаты (шығыстар сметасы) есебiнен қамтылатын мемлекеттік мекемелер Қазақстан Республикасының заңнамасында көзделген мөлшерде және тәртiппен жүргiзетiн қызметтiк, оның iшiнде Қазақстан Республикасының заңнамасына сәйкес қызметкердi оқыту, оның біліктілігiн арттыру немесе қайта даярлау мақсатындағы iссапарлар кезіндегі өтемақылар;</a:t>
                      </a:r>
                      <a:endParaRPr kumimoji="0" lang="ru-RU" sz="1800" kern="1200" dirty="0" smtClean="0">
                        <a:solidFill>
                          <a:schemeClr val="tx1"/>
                        </a:solidFill>
                        <a:latin typeface="+mn-lt"/>
                        <a:ea typeface="+mn-ea"/>
                        <a:cs typeface="Arial" pitchFamily="34" charset="0"/>
                      </a:endParaRPr>
                    </a:p>
                    <a:p>
                      <a:pPr algn="just"/>
                      <a:r>
                        <a:rPr kumimoji="0" lang="kk-KZ" sz="1800" kern="1200" dirty="0" smtClean="0">
                          <a:solidFill>
                            <a:schemeClr val="tx1"/>
                          </a:solidFill>
                          <a:latin typeface="+mn-lt"/>
                          <a:ea typeface="+mn-ea"/>
                          <a:cs typeface="Arial" pitchFamily="34" charset="0"/>
                        </a:rPr>
                        <a:t>7) қызметкер басқа жерге жұмысқа ауысқан не жұмыс берушiмен бірге басқа жерге көшкен кездегі жол жүру, мүлкін көшіру, күнтізбелік отыз күннен аспайтын мерзімге үй-жай жалдау бойынша құжатпен расталған шығыстар өтемақысы;</a:t>
                      </a:r>
                      <a:endParaRPr kumimoji="0" lang="ru-RU" sz="1800" kern="1200" dirty="0" smtClean="0">
                        <a:solidFill>
                          <a:schemeClr val="tx1"/>
                        </a:solidFill>
                        <a:latin typeface="+mn-lt"/>
                        <a:ea typeface="+mn-ea"/>
                        <a:cs typeface="Arial" pitchFamily="34" charset="0"/>
                      </a:endParaRPr>
                    </a:p>
                    <a:p>
                      <a:pPr algn="just"/>
                      <a:r>
                        <a:rPr kumimoji="0" lang="kk-KZ" sz="1800" kern="1200" dirty="0" smtClean="0">
                          <a:solidFill>
                            <a:schemeClr val="tx1"/>
                          </a:solidFill>
                          <a:latin typeface="+mn-lt"/>
                          <a:ea typeface="+mn-ea"/>
                          <a:cs typeface="Arial" pitchFamily="34" charset="0"/>
                        </a:rPr>
                        <a:t>8) жұмыс берушінің табыс алуға бағытталған қызметті жүзеге асырумен байланысты емес және нақты жеке тұлғаларға бөлінбейтін шегерімдерге жатқызылмайтын шығыстары;</a:t>
                      </a:r>
                      <a:endParaRPr kumimoji="0" lang="ru-RU" sz="1800" kern="1200" dirty="0" smtClean="0">
                        <a:solidFill>
                          <a:schemeClr val="tx1"/>
                        </a:solidFill>
                        <a:latin typeface="+mn-lt"/>
                        <a:ea typeface="+mn-ea"/>
                        <a:cs typeface="Arial" pitchFamily="34" charset="0"/>
                      </a:endParaRPr>
                    </a:p>
                    <a:p>
                      <a:pPr algn="just"/>
                      <a:r>
                        <a:rPr kumimoji="0" lang="kk-KZ" sz="1800" kern="1200" dirty="0" smtClean="0">
                          <a:solidFill>
                            <a:schemeClr val="tx1"/>
                          </a:solidFill>
                          <a:latin typeface="+mn-lt"/>
                          <a:ea typeface="+mn-ea"/>
                          <a:cs typeface="Arial" pitchFamily="34" charset="0"/>
                        </a:rPr>
                        <a:t>9) мұндай жұмыстың әрбір күнтізбелік күні үшін республикалық бюджет туралы заңда белгiленген және тиiстi қаржы жылының 1 қаңтарында қолданыста болатын </a:t>
                      </a:r>
                      <a:r>
                        <a:rPr kumimoji="0" lang="kk-KZ" sz="1800" b="1" u="sng" kern="1200" dirty="0" smtClean="0">
                          <a:solidFill>
                            <a:sysClr val="windowText" lastClr="000000"/>
                          </a:solidFill>
                          <a:latin typeface="+mn-lt"/>
                          <a:ea typeface="+mn-ea"/>
                          <a:cs typeface="Arial" pitchFamily="34" charset="0"/>
                          <a:hlinkClick r:id="rId2" action="ppaction://hlinkfile"/>
                        </a:rPr>
                        <a:t>айлық есептік көрсеткіштің</a:t>
                      </a:r>
                      <a:r>
                        <a:rPr kumimoji="0" lang="kk-KZ" sz="1800" b="1" u="sng" kern="1200" dirty="0" smtClean="0">
                          <a:solidFill>
                            <a:sysClr val="windowText" lastClr="000000"/>
                          </a:solidFill>
                          <a:latin typeface="+mn-lt"/>
                          <a:ea typeface="+mn-ea"/>
                          <a:cs typeface="Arial" pitchFamily="34" charset="0"/>
                        </a:rPr>
                        <a:t> </a:t>
                      </a:r>
                      <a:r>
                        <a:rPr kumimoji="0" lang="kk-KZ" sz="1800" b="1" u="sng" kern="1200" dirty="0" smtClean="0">
                          <a:solidFill>
                            <a:schemeClr val="tx1"/>
                          </a:solidFill>
                          <a:latin typeface="+mn-lt"/>
                          <a:ea typeface="+mn-ea"/>
                          <a:cs typeface="Arial" pitchFamily="34" charset="0"/>
                        </a:rPr>
                        <a:t>екі еселенген мөлшерінде</a:t>
                      </a:r>
                      <a:r>
                        <a:rPr kumimoji="0" lang="kk-KZ" sz="1800" kern="1200" dirty="0" smtClean="0">
                          <a:solidFill>
                            <a:schemeClr val="tx1"/>
                          </a:solidFill>
                          <a:latin typeface="+mn-lt"/>
                          <a:ea typeface="+mn-ea"/>
                          <a:cs typeface="Arial" pitchFamily="34" charset="0"/>
                        </a:rPr>
                        <a:t> далалық жағдайда геологиялық-барлау, топографиялық-геодезиялық және iздестiру жұмыстарымен айналысатын қызметкерлердiң далалық үлесі;</a:t>
                      </a:r>
                      <a:endParaRPr lang="ru-RU" sz="1800" dirty="0">
                        <a:latin typeface="+mn-lt"/>
                        <a:ea typeface="Calibri"/>
                        <a:cs typeface="Arial" pitchFamily="34" charset="0"/>
                      </a:endParaRPr>
                    </a:p>
                  </a:txBody>
                  <a:tcPr marL="39169" marR="39169"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bl>
          </a:graphicData>
        </a:graphic>
      </p:graphicFrame>
      <p:sp>
        <p:nvSpPr>
          <p:cNvPr id="5" name="Rectangle 1"/>
          <p:cNvSpPr>
            <a:spLocks noChangeArrowheads="1"/>
          </p:cNvSpPr>
          <p:nvPr/>
        </p:nvSpPr>
        <p:spPr bwMode="auto">
          <a:xfrm>
            <a:off x="714348" y="30778"/>
            <a:ext cx="770485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Жеке тұлғаның табысы ретінде қарастырылмайтындар:</a:t>
            </a:r>
            <a:endParaRPr kumimoji="0" lang="kk-KZ"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0AA39464-637D-4B94-B730-6050C498EEA6}" type="slidenum">
              <a:rPr lang="ru-RU" smtClean="0"/>
              <a:pPr/>
              <a:t>11</a:t>
            </a:fld>
            <a:endParaRPr lang="ru-RU"/>
          </a:p>
        </p:txBody>
      </p:sp>
      <p:graphicFrame>
        <p:nvGraphicFramePr>
          <p:cNvPr id="6" name="Таблица 5"/>
          <p:cNvGraphicFramePr>
            <a:graphicFrameLocks noGrp="1"/>
          </p:cNvGraphicFramePr>
          <p:nvPr/>
        </p:nvGraphicFramePr>
        <p:xfrm>
          <a:off x="179512" y="642918"/>
          <a:ext cx="8784976" cy="6035040"/>
        </p:xfrm>
        <a:graphic>
          <a:graphicData uri="http://schemas.openxmlformats.org/drawingml/2006/table">
            <a:tbl>
              <a:tblPr/>
              <a:tblGrid>
                <a:gridCol w="8784976"/>
              </a:tblGrid>
              <a:tr h="5786478">
                <a:tc>
                  <a:txBody>
                    <a:bodyPr/>
                    <a:lstStyle/>
                    <a:p>
                      <a:pPr algn="just"/>
                      <a:r>
                        <a:rPr kumimoji="0" lang="kk-KZ" sz="1800" kern="1200" dirty="0" smtClean="0">
                          <a:solidFill>
                            <a:schemeClr val="tx1"/>
                          </a:solidFill>
                          <a:latin typeface="Arial" pitchFamily="34" charset="0"/>
                          <a:ea typeface="+mn-ea"/>
                          <a:cs typeface="Arial" pitchFamily="34" charset="0"/>
                        </a:rPr>
                        <a:t>10) жұмыс берушiнiң вахталық әдiспен жұмыс iстейтiн адамдардың өндiрiс объектiсiнде болу кезеңiнде жұмыстарды орындауы мен ауысымаралық демалысы үшiн жағдай жасай отырып, олардың тұрмыс-тiршiлiгiн қамтамасыз ету үшiн:</a:t>
                      </a:r>
                      <a:endParaRPr kumimoji="0" lang="ru-RU" sz="1800" kern="1200" dirty="0" smtClean="0">
                        <a:solidFill>
                          <a:schemeClr val="tx1"/>
                        </a:solidFill>
                        <a:latin typeface="Arial" pitchFamily="34" charset="0"/>
                        <a:ea typeface="+mn-ea"/>
                        <a:cs typeface="Arial" pitchFamily="34" charset="0"/>
                      </a:endParaRPr>
                    </a:p>
                    <a:p>
                      <a:pPr algn="just"/>
                      <a:r>
                        <a:rPr kumimoji="0" lang="kk-KZ" sz="1800" kern="1200" dirty="0" smtClean="0">
                          <a:solidFill>
                            <a:schemeClr val="tx1"/>
                          </a:solidFill>
                          <a:latin typeface="Arial" pitchFamily="34" charset="0"/>
                          <a:ea typeface="+mn-ea"/>
                          <a:cs typeface="Arial" pitchFamily="34" charset="0"/>
                        </a:rPr>
                        <a:t>- тұрғын үй жалдау бойынша;</a:t>
                      </a:r>
                      <a:endParaRPr kumimoji="0" lang="ru-RU" sz="1800" kern="1200" dirty="0" smtClean="0">
                        <a:solidFill>
                          <a:schemeClr val="tx1"/>
                        </a:solidFill>
                        <a:latin typeface="Arial" pitchFamily="34" charset="0"/>
                        <a:ea typeface="+mn-ea"/>
                        <a:cs typeface="Arial" pitchFamily="34" charset="0"/>
                      </a:endParaRPr>
                    </a:p>
                    <a:p>
                      <a:pPr algn="just"/>
                      <a:r>
                        <a:rPr kumimoji="0" lang="kk-KZ" sz="1800" kern="1200" dirty="0" smtClean="0">
                          <a:solidFill>
                            <a:schemeClr val="tx1"/>
                          </a:solidFill>
                          <a:latin typeface="Arial" pitchFamily="34" charset="0"/>
                          <a:ea typeface="+mn-ea"/>
                          <a:cs typeface="Arial" pitchFamily="34" charset="0"/>
                        </a:rPr>
                        <a:t>- 4) тармақшада белгiленген тәулiктiк өтемақы шегiнде тамақтануға арналған шығыстары;</a:t>
                      </a:r>
                      <a:endParaRPr kumimoji="0" lang="ru-RU" sz="1800" kern="1200" dirty="0" smtClean="0">
                        <a:solidFill>
                          <a:schemeClr val="tx1"/>
                        </a:solidFill>
                        <a:latin typeface="Arial" pitchFamily="34" charset="0"/>
                        <a:ea typeface="+mn-ea"/>
                        <a:cs typeface="Arial" pitchFamily="34" charset="0"/>
                      </a:endParaRPr>
                    </a:p>
                    <a:p>
                      <a:pPr algn="just"/>
                      <a:r>
                        <a:rPr kumimoji="0" lang="kk-KZ" sz="1800" kern="1200" dirty="0" smtClean="0">
                          <a:solidFill>
                            <a:schemeClr val="tx1"/>
                          </a:solidFill>
                          <a:latin typeface="Arial" pitchFamily="34" charset="0"/>
                          <a:ea typeface="+mn-ea"/>
                          <a:cs typeface="Arial" pitchFamily="34" charset="0"/>
                        </a:rPr>
                        <a:t>11) қызметкерлерді Қазақстан Республикасында тұратын (болатын) жерінен жұмыс орнына дейін және кері қарай жеткізуге байланысты шығыстар;</a:t>
                      </a:r>
                      <a:endParaRPr kumimoji="0" lang="ru-RU" sz="1800" kern="1200" dirty="0" smtClean="0">
                        <a:solidFill>
                          <a:schemeClr val="tx1"/>
                        </a:solidFill>
                        <a:latin typeface="Arial" pitchFamily="34" charset="0"/>
                        <a:ea typeface="+mn-ea"/>
                        <a:cs typeface="Arial" pitchFamily="34" charset="0"/>
                      </a:endParaRPr>
                    </a:p>
                    <a:p>
                      <a:pPr algn="just"/>
                      <a:r>
                        <a:rPr kumimoji="0" lang="kk-KZ" sz="1800" kern="1200" dirty="0" smtClean="0">
                          <a:solidFill>
                            <a:schemeClr val="tx1"/>
                          </a:solidFill>
                          <a:latin typeface="Arial" pitchFamily="34" charset="0"/>
                          <a:ea typeface="+mn-ea"/>
                          <a:cs typeface="Arial" pitchFamily="34" charset="0"/>
                        </a:rPr>
                        <a:t>12) Қазақстан Республикасының заңнамасында белгіленген </a:t>
                      </a:r>
                      <a:r>
                        <a:rPr kumimoji="0" lang="kk-KZ" sz="1800" u="none" strike="noStrike" kern="1200" dirty="0" smtClean="0">
                          <a:solidFill>
                            <a:schemeClr val="tx1"/>
                          </a:solidFill>
                          <a:latin typeface="Arial" pitchFamily="34" charset="0"/>
                          <a:ea typeface="+mn-ea"/>
                          <a:cs typeface="Arial" pitchFamily="34" charset="0"/>
                          <a:hlinkClick r:id="rId2" action="ppaction://hlinkfile"/>
                        </a:rPr>
                        <a:t>нормалар</a:t>
                      </a:r>
                      <a:r>
                        <a:rPr kumimoji="0" lang="kk-KZ" sz="1800" kern="1200" dirty="0" smtClean="0">
                          <a:solidFill>
                            <a:schemeClr val="tx1"/>
                          </a:solidFill>
                          <a:latin typeface="Arial" pitchFamily="34" charset="0"/>
                          <a:ea typeface="+mn-ea"/>
                          <a:cs typeface="Arial" pitchFamily="34" charset="0"/>
                        </a:rPr>
                        <a:t> бойынша берілген арнаулы киімнің, арнаулы аяқ киімнің, басқа да жеке қорғану және алғашқы медициналық көмек құралдарының, сабынның, зарарсыздандыру құралдарының, сүт немесе құны соған тең басқа да емдеу-профилактикалық тамақтануға арналған тамақ өнімдерінің құны;</a:t>
                      </a:r>
                      <a:endParaRPr kumimoji="0" lang="ru-RU" sz="1800" kern="1200" dirty="0" smtClean="0">
                        <a:solidFill>
                          <a:schemeClr val="tx1"/>
                        </a:solidFill>
                        <a:latin typeface="Arial" pitchFamily="34" charset="0"/>
                        <a:ea typeface="+mn-ea"/>
                        <a:cs typeface="Arial" pitchFamily="34" charset="0"/>
                      </a:endParaRPr>
                    </a:p>
                    <a:p>
                      <a:pPr algn="just"/>
                      <a:r>
                        <a:rPr kumimoji="0" lang="kk-KZ" sz="1800" kern="1200" dirty="0" smtClean="0">
                          <a:solidFill>
                            <a:schemeClr val="tx1"/>
                          </a:solidFill>
                          <a:latin typeface="Arial" pitchFamily="34" charset="0"/>
                          <a:ea typeface="+mn-ea"/>
                          <a:cs typeface="Arial" pitchFamily="34" charset="0"/>
                        </a:rPr>
                        <a:t>13) сақтандырудың мiндеттi түрiн реттейтiн Қазақстан Республикасының заңнамалық актiсiне сәйкес жұмыс берушiмен жасалған, қызметкер еңбек (қызметтiк) мiндеттерiн атқарған кезде оны жазатайым оқиғалардан мiндеттi сақтандыру шарттары бойынша сақтандыру төлемдерi;</a:t>
                      </a:r>
                      <a:endParaRPr kumimoji="0" lang="ru-RU" sz="1800" kern="1200" dirty="0" smtClean="0">
                        <a:solidFill>
                          <a:schemeClr val="tx1"/>
                        </a:solidFill>
                        <a:latin typeface="Arial" pitchFamily="34" charset="0"/>
                        <a:ea typeface="+mn-ea"/>
                        <a:cs typeface="Arial" pitchFamily="34" charset="0"/>
                      </a:endParaRPr>
                    </a:p>
                    <a:p>
                      <a:pPr algn="just"/>
                      <a:r>
                        <a:rPr kumimoji="0" lang="kk-KZ" sz="1800" kern="1200" dirty="0" smtClean="0">
                          <a:solidFill>
                            <a:schemeClr val="tx1"/>
                          </a:solidFill>
                          <a:latin typeface="Arial" pitchFamily="34" charset="0"/>
                          <a:ea typeface="+mn-ea"/>
                          <a:cs typeface="Arial" pitchFamily="34" charset="0"/>
                        </a:rPr>
                        <a:t>14) материалдық нұқсанды өтеудің сот шешімі бойынша тағайындалған сомасы;</a:t>
                      </a:r>
                      <a:endParaRPr kumimoji="0" lang="ru-RU" sz="1800" kern="1200" dirty="0" smtClean="0">
                        <a:solidFill>
                          <a:schemeClr val="tx1"/>
                        </a:solidFill>
                        <a:latin typeface="Arial" pitchFamily="34" charset="0"/>
                        <a:ea typeface="+mn-ea"/>
                        <a:cs typeface="Arial" pitchFamily="34" charset="0"/>
                      </a:endParaRPr>
                    </a:p>
                    <a:p>
                      <a:pPr algn="just"/>
                      <a:r>
                        <a:rPr kumimoji="0" lang="kk-KZ" sz="1800" kern="1200" dirty="0" smtClean="0">
                          <a:solidFill>
                            <a:schemeClr val="tx1"/>
                          </a:solidFill>
                          <a:latin typeface="Arial" pitchFamily="34" charset="0"/>
                          <a:ea typeface="+mn-ea"/>
                          <a:cs typeface="Arial" pitchFamily="34" charset="0"/>
                        </a:rPr>
                        <a:t>15) төлем көзінен осындай салықтың ұсталғанын растайтын құжаттар болған кезде бұрын төлем көзінен жеке табыс салығы салынған дивидендтер, сыйақылар, ұтыстар сомалары;</a:t>
                      </a:r>
                      <a:endParaRPr kumimoji="0" lang="ru-RU" sz="1800" kern="1200" dirty="0" smtClean="0">
                        <a:solidFill>
                          <a:schemeClr val="tx1"/>
                        </a:solidFill>
                        <a:latin typeface="Arial" pitchFamily="34" charset="0"/>
                        <a:ea typeface="+mn-ea"/>
                        <a:cs typeface="Arial" pitchFamily="34" charset="0"/>
                      </a:endParaRPr>
                    </a:p>
                  </a:txBody>
                  <a:tcPr marL="39169" marR="39169"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bl>
          </a:graphicData>
        </a:graphic>
      </p:graphicFrame>
      <p:sp>
        <p:nvSpPr>
          <p:cNvPr id="5" name="Rectangle 1"/>
          <p:cNvSpPr>
            <a:spLocks noChangeArrowheads="1"/>
          </p:cNvSpPr>
          <p:nvPr/>
        </p:nvSpPr>
        <p:spPr bwMode="auto">
          <a:xfrm>
            <a:off x="714348" y="142852"/>
            <a:ext cx="770485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Жеке тұлғаның табысы ретінде қарастырылмайтындар:</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836712"/>
            <a:ext cx="8678768" cy="4770537"/>
          </a:xfrm>
          <a:prstGeom prst="rect">
            <a:avLst/>
          </a:prstGeom>
        </p:spPr>
        <p:txBody>
          <a:bodyPr wrap="square">
            <a:spAutoFit/>
          </a:bodyPr>
          <a:lstStyle/>
          <a:p>
            <a:pPr algn="just"/>
            <a:r>
              <a:rPr lang="kk-KZ" sz="1600" dirty="0" smtClean="0">
                <a:cs typeface="Arial" pitchFamily="34" charset="0"/>
              </a:rPr>
              <a:t>16) бірыңғай жинақтаушы зейнетақы қоры және ерікті жинақтаушы зейнетақы қорлары салымшыларының жинақтаушы сақтандыру шарты бойынша жасасқан сақтандыру сыйлықақыларын (аннуитетті) төлеу үшiн өмiрдi сақтандыру бойынша сақтандыру ұйымдарына жiберген зейнетақы жинақтарының сомалары, сондай-ақ Қазақстан Республикасының заңнамасында көзделген тәртiппен сақтандыру ұйымдарына жіберілген, зейнетақы аннуитеті шарттары бойынша құнын өтеп сатып алу сомалары;</a:t>
            </a:r>
            <a:endParaRPr lang="ru-RU" sz="1600" dirty="0" smtClean="0">
              <a:cs typeface="Arial" pitchFamily="34" charset="0"/>
            </a:endParaRPr>
          </a:p>
          <a:p>
            <a:pPr algn="just"/>
            <a:r>
              <a:rPr lang="kk-KZ" sz="1600" dirty="0" smtClean="0">
                <a:cs typeface="Arial" pitchFamily="34" charset="0"/>
              </a:rPr>
              <a:t>17) Қазақстан Республикасының заңнамасында белгіленген мөлшерде міндетті зейнетақы жарналарын, міндетті кәсіптік зейнетақы жарналарын және әлеуметтік аударымдарды уақтылы ұстамағаны (есебіне жазбағаны) және (немесе) аудармағаны үшін есебіне жазылған өсімпұл сомалары;</a:t>
            </a:r>
            <a:endParaRPr lang="ru-RU" sz="1600" dirty="0" smtClean="0">
              <a:cs typeface="Arial" pitchFamily="34" charset="0"/>
            </a:endParaRPr>
          </a:p>
          <a:p>
            <a:pPr algn="just"/>
            <a:r>
              <a:rPr lang="kk-KZ" sz="1600" dirty="0" smtClean="0">
                <a:cs typeface="Arial" pitchFamily="34" charset="0"/>
              </a:rPr>
              <a:t>18) гуманитарлық көмек түрінде алынған мүліктің құны;</a:t>
            </a:r>
            <a:endParaRPr lang="ru-RU" sz="1600" dirty="0" smtClean="0">
              <a:cs typeface="Arial" pitchFamily="34" charset="0"/>
            </a:endParaRPr>
          </a:p>
          <a:p>
            <a:pPr algn="just"/>
            <a:r>
              <a:rPr lang="kk-KZ" sz="1600" dirty="0" smtClean="0">
                <a:cs typeface="Arial" pitchFamily="34" charset="0"/>
              </a:rPr>
              <a:t>19) Қазақстан Республикасында мемлекеттік тiркелуге жататын және меншiк құқығында бір жыл және меншiк құқығын тiркеген күннен бастап одан да ұзақ уақыт болатын механикалық көлік құралы мен тіркемелерді өткізу (заңды тұлғаның жарғылық капиталына салым ретінде беру) кезіндегі құн өсімі;</a:t>
            </a:r>
            <a:endParaRPr lang="ru-RU" sz="1600" dirty="0" smtClean="0">
              <a:cs typeface="Arial" pitchFamily="34" charset="0"/>
            </a:endParaRPr>
          </a:p>
          <a:p>
            <a:pPr algn="just"/>
            <a:r>
              <a:rPr lang="kk-KZ" sz="1600" dirty="0" smtClean="0">
                <a:cs typeface="Arial" pitchFamily="34" charset="0"/>
              </a:rPr>
              <a:t>20) меншік құқығын тіркеу күнiнен бастап бір жыл және одан да ұзақ уақыт Қазақстан Республикасының аумағында меншік құқығында болатын тұрғын үйлерді, саяжай құрылыстарын, гараждарды өткізу (заңды тұлғаның жарғылық капиталына салым ретінде беру) кезіндегі құн өсімі;</a:t>
            </a:r>
            <a:endParaRPr lang="ru-RU" sz="1600" dirty="0">
              <a:cs typeface="Arial" pitchFamily="34" charset="0"/>
            </a:endParaRPr>
          </a:p>
        </p:txBody>
      </p:sp>
      <p:sp>
        <p:nvSpPr>
          <p:cNvPr id="5" name="Прямоугольник 4"/>
          <p:cNvSpPr/>
          <p:nvPr/>
        </p:nvSpPr>
        <p:spPr>
          <a:xfrm>
            <a:off x="8141290" y="6093296"/>
            <a:ext cx="1002710" cy="369332"/>
          </a:xfrm>
          <a:prstGeom prst="rect">
            <a:avLst/>
          </a:prstGeom>
        </p:spPr>
        <p:txBody>
          <a:bodyPr wrap="none">
            <a:spAutoFit/>
          </a:bodyPr>
          <a:lstStyle/>
          <a:p>
            <a:r>
              <a:rPr lang="ru-RU" sz="1600" dirty="0">
                <a:latin typeface="Times New Roman" pitchFamily="18" charset="0"/>
                <a:cs typeface="Times New Roman" pitchFamily="18" charset="0"/>
              </a:rPr>
              <a:t>155-бап</a:t>
            </a:r>
            <a:r>
              <a:rPr lang="ru-RU" b="1" dirty="0"/>
              <a:t>. </a:t>
            </a:r>
            <a:endParaRPr lang="ru-RU" dirty="0"/>
          </a:p>
        </p:txBody>
      </p:sp>
      <p:sp>
        <p:nvSpPr>
          <p:cNvPr id="6" name="Номер слайда 5"/>
          <p:cNvSpPr>
            <a:spLocks noGrp="1"/>
          </p:cNvSpPr>
          <p:nvPr>
            <p:ph type="sldNum" sz="quarter" idx="12"/>
          </p:nvPr>
        </p:nvSpPr>
        <p:spPr/>
        <p:txBody>
          <a:bodyPr/>
          <a:lstStyle/>
          <a:p>
            <a:fld id="{0AA39464-637D-4B94-B730-6050C498EEA6}" type="slidenum">
              <a:rPr lang="ru-RU" sz="1600" smtClean="0">
                <a:latin typeface="Times New Roman" pitchFamily="18" charset="0"/>
                <a:cs typeface="Times New Roman" pitchFamily="18" charset="0"/>
              </a:rPr>
              <a:pPr/>
              <a:t>12</a:t>
            </a:fld>
            <a:endParaRPr lang="ru-RU" sz="1600" dirty="0">
              <a:latin typeface="Times New Roman" pitchFamily="18" charset="0"/>
              <a:cs typeface="Times New Roman" pitchFamily="18" charset="0"/>
            </a:endParaRPr>
          </a:p>
        </p:txBody>
      </p:sp>
      <p:sp>
        <p:nvSpPr>
          <p:cNvPr id="7" name="Rectangle 1"/>
          <p:cNvSpPr>
            <a:spLocks noChangeArrowheads="1"/>
          </p:cNvSpPr>
          <p:nvPr/>
        </p:nvSpPr>
        <p:spPr bwMode="auto">
          <a:xfrm>
            <a:off x="642910" y="285728"/>
            <a:ext cx="770485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Жеке тұлғаның табысы ретінде қарастырылмайтындар:</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642918"/>
            <a:ext cx="8678768" cy="5016758"/>
          </a:xfrm>
          <a:prstGeom prst="rect">
            <a:avLst/>
          </a:prstGeom>
        </p:spPr>
        <p:txBody>
          <a:bodyPr wrap="square">
            <a:spAutoFit/>
          </a:bodyPr>
          <a:lstStyle/>
          <a:p>
            <a:pPr algn="just"/>
            <a:r>
              <a:rPr lang="kk-KZ" sz="1600" dirty="0" smtClean="0">
                <a:cs typeface="Arial" pitchFamily="34" charset="0"/>
              </a:rPr>
              <a:t>21) бір жыл және одан да ұзақ уақыт Қазақстан Республикасының аумағында меншік құқығында болатын, объектілер орналасқан, меншік құқығы туындаған күннен бастап өткізу (заңды тұлғаның жарғылық капиталына салым ретінде беру) күніне дейін нысаналы мақсаты жеке тұрғын үй құрылысы, саяжай құрылысы, жеке қосалқы шаруашылықты жүргізу, гараж салу болып табылатын жер учаскелерін және (немесе) жер үлестерін өткізу (заңды тұлғаның жарғылық капиталына салым ретінде беру) кезіндегі құн өсімі;</a:t>
            </a:r>
            <a:endParaRPr lang="ru-RU" sz="1600" dirty="0" smtClean="0">
              <a:cs typeface="Arial" pitchFamily="34" charset="0"/>
            </a:endParaRPr>
          </a:p>
          <a:p>
            <a:pPr algn="just"/>
            <a:r>
              <a:rPr lang="kk-KZ" sz="1600" dirty="0" smtClean="0">
                <a:cs typeface="Arial" pitchFamily="34" charset="0"/>
              </a:rPr>
              <a:t>22) егер жер учаскесін және (немесе) жер үлесін сатып алуға және иеліктен шығаруға арналған құқық белгілейтін құжаттарды жасау күндері арасындағы кезең бір жылды немесе одан да ұзақ уақытты құраса, Қазақстан Республикасының аумағындағы, меншік құқығы туындаған күннен бастап өткізу (заңды тұлғаның жарғылық капиталына салым ретінде беру) күніне дейін нысаналы мақсаты жеке тұрғын үй құрылысы, саяжай құрылысы, жеке қосалқы шаруашылықты, бау-бақша шаруашылығын жүргізу, гараж салу болып табылатын жер учаскелерін және (немесе) жер үлестерін өткізу (заңды тұлғаның жарғылық капиталына салым ретінде беру) кезіндегі құн өсімі;</a:t>
            </a:r>
            <a:endParaRPr lang="ru-RU" sz="1600" dirty="0" smtClean="0">
              <a:cs typeface="Arial" pitchFamily="34" charset="0"/>
            </a:endParaRPr>
          </a:p>
          <a:p>
            <a:pPr algn="just"/>
            <a:r>
              <a:rPr lang="kk-KZ" sz="1600" dirty="0" smtClean="0">
                <a:cs typeface="Arial" pitchFamily="34" charset="0"/>
              </a:rPr>
              <a:t>23) Қазақстан Республикасының заңнамасына сәйкес мемлекеттік мұқтаждар үшін құнын өтеп сатып алынған мүлік құнының өсімі;</a:t>
            </a:r>
            <a:endParaRPr lang="ru-RU" sz="1600" dirty="0" smtClean="0">
              <a:cs typeface="Arial" pitchFamily="34" charset="0"/>
            </a:endParaRPr>
          </a:p>
          <a:p>
            <a:pPr algn="just"/>
            <a:r>
              <a:rPr lang="kk-KZ" sz="1600" dirty="0" smtClean="0">
                <a:cs typeface="Arial" pitchFamily="34" charset="0"/>
              </a:rPr>
              <a:t>24) дара кәсіпкер болып табылмайтын жалға беруші жеке тұлғаның жалға берілген мүлікті күтіп ұстауға және жөндеуге жұмсаған шығыстарын өтеу немесе жалға алушының жалдау шарты бойынша төлем есебіне есептелмейтін, жеке тұлғадан жалға алған мүлікті күтіп ұстауға және жөндеуге жұмсаған шығыстары;</a:t>
            </a:r>
            <a:endParaRPr lang="ru-RU" sz="1600" dirty="0" smtClean="0">
              <a:cs typeface="Arial" pitchFamily="34" charset="0"/>
            </a:endParaRPr>
          </a:p>
        </p:txBody>
      </p:sp>
      <p:sp>
        <p:nvSpPr>
          <p:cNvPr id="5" name="Прямоугольник 4"/>
          <p:cNvSpPr/>
          <p:nvPr/>
        </p:nvSpPr>
        <p:spPr>
          <a:xfrm>
            <a:off x="8141290" y="6093296"/>
            <a:ext cx="1002710" cy="369332"/>
          </a:xfrm>
          <a:prstGeom prst="rect">
            <a:avLst/>
          </a:prstGeom>
        </p:spPr>
        <p:txBody>
          <a:bodyPr wrap="none">
            <a:spAutoFit/>
          </a:bodyPr>
          <a:lstStyle/>
          <a:p>
            <a:r>
              <a:rPr lang="ru-RU" sz="1600" dirty="0">
                <a:latin typeface="Times New Roman" pitchFamily="18" charset="0"/>
                <a:cs typeface="Times New Roman" pitchFamily="18" charset="0"/>
              </a:rPr>
              <a:t>155-бап</a:t>
            </a:r>
            <a:r>
              <a:rPr lang="ru-RU" b="1" dirty="0"/>
              <a:t>. </a:t>
            </a:r>
            <a:endParaRPr lang="ru-RU" dirty="0"/>
          </a:p>
        </p:txBody>
      </p:sp>
      <p:sp>
        <p:nvSpPr>
          <p:cNvPr id="6" name="Номер слайда 5"/>
          <p:cNvSpPr>
            <a:spLocks noGrp="1"/>
          </p:cNvSpPr>
          <p:nvPr>
            <p:ph type="sldNum" sz="quarter" idx="12"/>
          </p:nvPr>
        </p:nvSpPr>
        <p:spPr/>
        <p:txBody>
          <a:bodyPr/>
          <a:lstStyle/>
          <a:p>
            <a:fld id="{0AA39464-637D-4B94-B730-6050C498EEA6}" type="slidenum">
              <a:rPr lang="ru-RU" sz="1600" smtClean="0">
                <a:latin typeface="Times New Roman" pitchFamily="18" charset="0"/>
                <a:cs typeface="Times New Roman" pitchFamily="18" charset="0"/>
              </a:rPr>
              <a:pPr/>
              <a:t>13</a:t>
            </a:fld>
            <a:endParaRPr lang="ru-RU" sz="1600" dirty="0">
              <a:latin typeface="Times New Roman" pitchFamily="18" charset="0"/>
              <a:cs typeface="Times New Roman" pitchFamily="18" charset="0"/>
            </a:endParaRPr>
          </a:p>
        </p:txBody>
      </p:sp>
      <p:sp>
        <p:nvSpPr>
          <p:cNvPr id="7" name="Rectangle 1"/>
          <p:cNvSpPr>
            <a:spLocks noChangeArrowheads="1"/>
          </p:cNvSpPr>
          <p:nvPr/>
        </p:nvSpPr>
        <p:spPr bwMode="auto">
          <a:xfrm>
            <a:off x="642910" y="142852"/>
            <a:ext cx="770485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Жеке тұлғаның табысы ретінде қарастырылмайтындар:</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836712"/>
            <a:ext cx="8678768" cy="4247317"/>
          </a:xfrm>
          <a:prstGeom prst="rect">
            <a:avLst/>
          </a:prstGeom>
        </p:spPr>
        <p:txBody>
          <a:bodyPr wrap="square">
            <a:spAutoFit/>
          </a:bodyPr>
          <a:lstStyle/>
          <a:p>
            <a:pPr algn="just"/>
            <a:r>
              <a:rPr lang="kk-KZ" dirty="0" smtClean="0">
                <a:latin typeface="Arial" pitchFamily="34" charset="0"/>
                <a:cs typeface="Arial" pitchFamily="34" charset="0"/>
              </a:rPr>
              <a:t>25) опционды орындау кезінде опционның базалық активінің нарықтық құнының опционды атқару бағасынан асып түсуі. Опционды жеке тұлғаға беруге негіз болған тиісті құжатта опционның базалық активі бекітілген баға опционды орындау бағасы болып табылады;</a:t>
            </a:r>
            <a:endParaRPr lang="ru-RU" dirty="0" smtClean="0">
              <a:latin typeface="Arial" pitchFamily="34" charset="0"/>
              <a:cs typeface="Arial" pitchFamily="34" charset="0"/>
            </a:endParaRPr>
          </a:p>
          <a:p>
            <a:pPr algn="just"/>
            <a:r>
              <a:rPr lang="kk-KZ" dirty="0" smtClean="0">
                <a:latin typeface="Arial" pitchFamily="34" charset="0"/>
                <a:cs typeface="Arial" pitchFamily="34" charset="0"/>
              </a:rPr>
              <a:t>26) егер мұндай тауар бірлігінің құны республикалық бюджет туралы заңда тиісті қаржы жылына белгіленген және тауарды осындай беру күні қолданыста болатын айлық есептік көрсеткіштің 5 еселенген мөлшерінен аспайтын болса, жарнама мақсатында өтеусіз (оның ішінде сыйға тарту түрінде) берілген тауардың құны;</a:t>
            </a:r>
            <a:endParaRPr lang="ru-RU" dirty="0" smtClean="0">
              <a:latin typeface="Arial" pitchFamily="34" charset="0"/>
              <a:cs typeface="Arial" pitchFamily="34" charset="0"/>
            </a:endParaRPr>
          </a:p>
          <a:p>
            <a:pPr algn="just"/>
            <a:r>
              <a:rPr lang="kk-KZ" dirty="0" smtClean="0">
                <a:latin typeface="Arial" pitchFamily="34" charset="0"/>
                <a:cs typeface="Arial" pitchFamily="34" charset="0"/>
              </a:rPr>
              <a:t>27) адамдарды қабылдау және оларға қызмет көрсету бойынша осы Кодекстiң </a:t>
            </a:r>
            <a:r>
              <a:rPr lang="kk-KZ" dirty="0" smtClean="0">
                <a:latin typeface="Arial" pitchFamily="34" charset="0"/>
                <a:cs typeface="Arial" pitchFamily="34" charset="0"/>
                <a:hlinkClick r:id="rId2" action="ppaction://hlinkfile"/>
              </a:rPr>
              <a:t>102-бабына</a:t>
            </a:r>
            <a:r>
              <a:rPr lang="kk-KZ" dirty="0" smtClean="0">
                <a:latin typeface="Arial" pitchFamily="34" charset="0"/>
                <a:cs typeface="Arial" pitchFamily="34" charset="0"/>
              </a:rPr>
              <a:t> сәйкес жүргiзiлген өкiлдiк шығыстар.</a:t>
            </a:r>
            <a:endParaRPr lang="ru-RU" dirty="0" smtClean="0">
              <a:latin typeface="Arial" pitchFamily="34" charset="0"/>
              <a:cs typeface="Arial" pitchFamily="34" charset="0"/>
            </a:endParaRPr>
          </a:p>
          <a:p>
            <a:pPr algn="just"/>
            <a:r>
              <a:rPr lang="kk-KZ" dirty="0" smtClean="0">
                <a:latin typeface="Arial" pitchFamily="34" charset="0"/>
                <a:cs typeface="Arial" pitchFamily="34" charset="0"/>
              </a:rPr>
              <a:t>28) заңды тұлғалардан және дара кәсiпкерлерден алынған, оның iшiнде қызметкердiң өз жұмыс берушiсiнен алған кредиттердi (қарыздарды, микрокредиттердi) пайдаланғаны үшiн сыйақыны үнемдеуден түсетiн материалдық пайда;</a:t>
            </a:r>
            <a:endParaRPr lang="ru-RU" dirty="0">
              <a:latin typeface="Arial" pitchFamily="34" charset="0"/>
              <a:cs typeface="Arial" pitchFamily="34" charset="0"/>
            </a:endParaRPr>
          </a:p>
        </p:txBody>
      </p:sp>
      <p:sp>
        <p:nvSpPr>
          <p:cNvPr id="5" name="Прямоугольник 4"/>
          <p:cNvSpPr/>
          <p:nvPr/>
        </p:nvSpPr>
        <p:spPr>
          <a:xfrm>
            <a:off x="8141290" y="6093296"/>
            <a:ext cx="1002710" cy="369332"/>
          </a:xfrm>
          <a:prstGeom prst="rect">
            <a:avLst/>
          </a:prstGeom>
        </p:spPr>
        <p:txBody>
          <a:bodyPr wrap="none">
            <a:spAutoFit/>
          </a:bodyPr>
          <a:lstStyle/>
          <a:p>
            <a:r>
              <a:rPr lang="ru-RU" sz="1600" dirty="0">
                <a:latin typeface="Times New Roman" pitchFamily="18" charset="0"/>
                <a:cs typeface="Times New Roman" pitchFamily="18" charset="0"/>
              </a:rPr>
              <a:t>155-бап</a:t>
            </a:r>
            <a:r>
              <a:rPr lang="ru-RU" b="1" dirty="0"/>
              <a:t>. </a:t>
            </a:r>
            <a:endParaRPr lang="ru-RU" dirty="0"/>
          </a:p>
        </p:txBody>
      </p:sp>
      <p:sp>
        <p:nvSpPr>
          <p:cNvPr id="6" name="Номер слайда 5"/>
          <p:cNvSpPr>
            <a:spLocks noGrp="1"/>
          </p:cNvSpPr>
          <p:nvPr>
            <p:ph type="sldNum" sz="quarter" idx="12"/>
          </p:nvPr>
        </p:nvSpPr>
        <p:spPr/>
        <p:txBody>
          <a:bodyPr/>
          <a:lstStyle/>
          <a:p>
            <a:fld id="{0AA39464-637D-4B94-B730-6050C498EEA6}" type="slidenum">
              <a:rPr lang="ru-RU" sz="1600" smtClean="0">
                <a:latin typeface="Times New Roman" pitchFamily="18" charset="0"/>
                <a:cs typeface="Times New Roman" pitchFamily="18" charset="0"/>
              </a:rPr>
              <a:pPr/>
              <a:t>14</a:t>
            </a:fld>
            <a:endParaRPr lang="ru-RU" sz="1600" dirty="0">
              <a:latin typeface="Times New Roman" pitchFamily="18" charset="0"/>
              <a:cs typeface="Times New Roman" pitchFamily="18" charset="0"/>
            </a:endParaRPr>
          </a:p>
        </p:txBody>
      </p:sp>
      <p:sp>
        <p:nvSpPr>
          <p:cNvPr id="7" name="Rectangle 1"/>
          <p:cNvSpPr>
            <a:spLocks noChangeArrowheads="1"/>
          </p:cNvSpPr>
          <p:nvPr/>
        </p:nvSpPr>
        <p:spPr bwMode="auto">
          <a:xfrm>
            <a:off x="642910" y="285728"/>
            <a:ext cx="770485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Жеке тұлғаның табысы ретінде қарастырылмайтындар:</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857232"/>
            <a:ext cx="8678768" cy="5693866"/>
          </a:xfrm>
          <a:prstGeom prst="rect">
            <a:avLst/>
          </a:prstGeom>
        </p:spPr>
        <p:txBody>
          <a:bodyPr wrap="square">
            <a:spAutoFit/>
          </a:bodyPr>
          <a:lstStyle/>
          <a:p>
            <a:r>
              <a:rPr lang="kk-KZ" sz="1400" dirty="0" smtClean="0"/>
              <a:t>29) </a:t>
            </a:r>
            <a:r>
              <a:rPr lang="kk-KZ" sz="1400" dirty="0" smtClean="0">
                <a:cs typeface="Arial" pitchFamily="34" charset="0"/>
              </a:rPr>
              <a:t>мұндай тұлғаға кредит (қарыз) беруден кейін басталған мынадай:</a:t>
            </a:r>
            <a:endParaRPr lang="ru-RU" sz="1400" dirty="0" smtClean="0">
              <a:cs typeface="Arial" pitchFamily="34" charset="0"/>
            </a:endParaRPr>
          </a:p>
          <a:p>
            <a:r>
              <a:rPr lang="kk-KZ" sz="1400" dirty="0" smtClean="0">
                <a:cs typeface="Arial" pitchFamily="34" charset="0"/>
              </a:rPr>
              <a:t>қарыз алушы - жеке тұлға күшiне енген сот шешiмi негiзiнде хабарсыз кеткен, әрекетке қабiлетсiз, әрекет қабiлетi шектеулi деп танылған немесе күшiне енген сот шешiмi негiзiнде ол қайтыс болды деп жарияланған;</a:t>
            </a:r>
            <a:endParaRPr lang="ru-RU" sz="1400" dirty="0" smtClean="0">
              <a:cs typeface="Arial" pitchFamily="34" charset="0"/>
            </a:endParaRPr>
          </a:p>
          <a:p>
            <a:r>
              <a:rPr lang="kk-KZ" sz="1400" dirty="0" smtClean="0">
                <a:cs typeface="Arial" pitchFamily="34" charset="0"/>
              </a:rPr>
              <a:t>қарыз алушы - жеке тұлғаға I немесе II топтағы мүгедектiк белгiленген, сондай-ақ қарыз алушы — жеке тұлға қайтыс болған;</a:t>
            </a:r>
            <a:endParaRPr lang="ru-RU" sz="1400" dirty="0" smtClean="0">
              <a:cs typeface="Arial" pitchFamily="34" charset="0"/>
            </a:endParaRPr>
          </a:p>
          <a:p>
            <a:r>
              <a:rPr lang="kk-KZ" sz="1400" dirty="0" smtClean="0">
                <a:cs typeface="Arial" pitchFamily="34" charset="0"/>
              </a:rPr>
              <a:t>асыраушысынан айырылу жағдайларында «Міндетті әлеуметтік сақтандыру туралы» Қазақстан Республикасының </a:t>
            </a:r>
            <a:r>
              <a:rPr lang="kk-KZ" sz="1400" dirty="0" smtClean="0">
                <a:cs typeface="Arial" pitchFamily="34" charset="0"/>
                <a:hlinkClick r:id="rId2" action="ppaction://hlinkfile"/>
              </a:rPr>
              <a:t>Заңына</a:t>
            </a:r>
            <a:r>
              <a:rPr lang="kk-KZ" sz="1400" dirty="0" smtClean="0">
                <a:cs typeface="Arial" pitchFamily="34" charset="0"/>
              </a:rPr>
              <a:t> сәйкес әлеуметтік төлемдер алатын қарыз алушы — жеке тұлғада кіріс, жүктілігі мен босануына байланысты, жаңа туған баланы (балаларды) асырап алуына, олар бір жасқа толғанға дейін баланы күтіп-бағуға байланысты, көрсетілген төлемдерден басқа кіріс болмаған жағдайларда;</a:t>
            </a:r>
            <a:endParaRPr lang="ru-RU" sz="1400" dirty="0" smtClean="0">
              <a:cs typeface="Arial" pitchFamily="34" charset="0"/>
            </a:endParaRPr>
          </a:p>
          <a:p>
            <a:r>
              <a:rPr lang="kk-KZ" sz="1400" dirty="0" smtClean="0">
                <a:cs typeface="Arial" pitchFamily="34" charset="0"/>
              </a:rPr>
              <a:t>қарыз алушы - жеке тұлғада және қарыз алушы - жеке тұлғамен бірлесіп банк алдында ортақ және субсидиялық жауаптылықта болатын үшінші тұлғаларда мүлік, оның ішінде ақша, бағалы қағаздар немесе өндіріп алынуы мүмкін кірістер болмаған жағдайда атқарушылық құжатты банкке қайтару туралы сот орындаушысының қаулысы күшіне енген және оның мүлкін немесе кірістерін анықтау бойынша сот орындаушысы қабылдаған, Қазақстан Республикасының атқарушылық іс жүргізу туралы заңнамасында көзделген шаралар нәтижесіз болған;</a:t>
            </a:r>
            <a:endParaRPr lang="ru-RU" sz="1400" dirty="0" smtClean="0">
              <a:cs typeface="Arial" pitchFamily="34" charset="0"/>
            </a:endParaRPr>
          </a:p>
          <a:p>
            <a:r>
              <a:rPr lang="kk-KZ" sz="1400" dirty="0" smtClean="0">
                <a:cs typeface="Arial" pitchFamily="34" charset="0"/>
              </a:rPr>
              <a:t>«Жылжымайтын мүлік ипотекасы туралы» Қазақстан Республикасының </a:t>
            </a:r>
            <a:r>
              <a:rPr lang="kk-KZ" sz="1400" dirty="0" smtClean="0">
                <a:cs typeface="Arial" pitchFamily="34" charset="0"/>
                <a:hlinkClick r:id="rId2" action="ppaction://hlinkfile"/>
              </a:rPr>
              <a:t>Заңына</a:t>
            </a:r>
            <a:r>
              <a:rPr lang="ru-RU" sz="1400" dirty="0" smtClean="0">
                <a:cs typeface="Arial" pitchFamily="34" charset="0"/>
              </a:rPr>
              <a:t> </a:t>
            </a:r>
            <a:r>
              <a:rPr lang="kk-KZ" sz="1400" dirty="0" smtClean="0">
                <a:cs typeface="Arial" pitchFamily="34" charset="0"/>
              </a:rPr>
              <a:t>сәйкес ипотекалық шарт жасалған күні негізгі міндеттемені толық қамтамасыз еткен, кепілге берілген мүлікті негізгі міндеттеме сомасынан төмен бағамен соттан тыс тәртіппен сауда-саттықта кепіл мүлікті кепілге берілген мүлкін сатудан кейін өтелмеген кредиттің сомасына сатқан немесе мұндай мүлік кепіл ұстаушының меншігіне өткен жағдайларда кредит (қарыз) жөніндегі азаматтық заңнамаға сәйкес міндеттемелердің тоқтатылуы кезіндегі кіріс.</a:t>
            </a:r>
            <a:endParaRPr lang="ru-RU" sz="1400" dirty="0" smtClean="0">
              <a:cs typeface="Arial" pitchFamily="34" charset="0"/>
            </a:endParaRPr>
          </a:p>
          <a:p>
            <a:r>
              <a:rPr lang="kk-KZ" sz="1400" dirty="0" smtClean="0">
                <a:cs typeface="Arial" pitchFamily="34" charset="0"/>
              </a:rPr>
              <a:t>Осы тармақшаның ережелері:</a:t>
            </a:r>
            <a:endParaRPr lang="ru-RU" sz="1400" dirty="0" smtClean="0">
              <a:cs typeface="Arial" pitchFamily="34" charset="0"/>
            </a:endParaRPr>
          </a:p>
          <a:p>
            <a:r>
              <a:rPr lang="kk-KZ" sz="1400" dirty="0" smtClean="0">
                <a:cs typeface="Arial" pitchFamily="34" charset="0"/>
              </a:rPr>
              <a:t>банк жұмыскеріне, жұбайына (зайыбына), банк жұмыскерінің жақын туыстарына, банкпен өзара байланысты тарапқа берілген;</a:t>
            </a:r>
            <a:endParaRPr lang="ru-RU" sz="1400" dirty="0" smtClean="0">
              <a:cs typeface="Arial" pitchFamily="34" charset="0"/>
            </a:endParaRPr>
          </a:p>
          <a:p>
            <a:r>
              <a:rPr lang="kk-KZ" sz="1400" dirty="0" smtClean="0">
                <a:cs typeface="Arial" pitchFamily="34" charset="0"/>
              </a:rPr>
              <a:t>талап ету құқығын беру және (немесе) борышты аудару жүргізілген кредит (қарыз) бойынша міндеттемелердің тоқтатылуына қолданылмайды.</a:t>
            </a:r>
            <a:endParaRPr lang="ru-RU" sz="1400" dirty="0">
              <a:cs typeface="Arial" pitchFamily="34" charset="0"/>
            </a:endParaRPr>
          </a:p>
        </p:txBody>
      </p:sp>
      <p:sp>
        <p:nvSpPr>
          <p:cNvPr id="5" name="Прямоугольник 4"/>
          <p:cNvSpPr/>
          <p:nvPr/>
        </p:nvSpPr>
        <p:spPr>
          <a:xfrm>
            <a:off x="8141290" y="6093296"/>
            <a:ext cx="1002710" cy="369332"/>
          </a:xfrm>
          <a:prstGeom prst="rect">
            <a:avLst/>
          </a:prstGeom>
        </p:spPr>
        <p:txBody>
          <a:bodyPr wrap="none">
            <a:spAutoFit/>
          </a:bodyPr>
          <a:lstStyle/>
          <a:p>
            <a:r>
              <a:rPr lang="ru-RU" sz="1600" dirty="0">
                <a:latin typeface="Times New Roman" pitchFamily="18" charset="0"/>
                <a:cs typeface="Times New Roman" pitchFamily="18" charset="0"/>
              </a:rPr>
              <a:t>155-бап</a:t>
            </a:r>
            <a:r>
              <a:rPr lang="ru-RU" b="1" dirty="0"/>
              <a:t>. </a:t>
            </a:r>
            <a:endParaRPr lang="ru-RU" dirty="0"/>
          </a:p>
        </p:txBody>
      </p:sp>
      <p:sp>
        <p:nvSpPr>
          <p:cNvPr id="6" name="Номер слайда 5"/>
          <p:cNvSpPr>
            <a:spLocks noGrp="1"/>
          </p:cNvSpPr>
          <p:nvPr>
            <p:ph type="sldNum" sz="quarter" idx="12"/>
          </p:nvPr>
        </p:nvSpPr>
        <p:spPr/>
        <p:txBody>
          <a:bodyPr/>
          <a:lstStyle/>
          <a:p>
            <a:fld id="{0AA39464-637D-4B94-B730-6050C498EEA6}" type="slidenum">
              <a:rPr lang="ru-RU" sz="1600" smtClean="0">
                <a:latin typeface="Times New Roman" pitchFamily="18" charset="0"/>
                <a:cs typeface="Times New Roman" pitchFamily="18" charset="0"/>
              </a:rPr>
              <a:pPr/>
              <a:t>15</a:t>
            </a:fld>
            <a:endParaRPr lang="ru-RU" sz="1600" dirty="0">
              <a:latin typeface="Times New Roman" pitchFamily="18" charset="0"/>
              <a:cs typeface="Times New Roman" pitchFamily="18" charset="0"/>
            </a:endParaRPr>
          </a:p>
        </p:txBody>
      </p:sp>
      <p:sp>
        <p:nvSpPr>
          <p:cNvPr id="7" name="Rectangle 1"/>
          <p:cNvSpPr>
            <a:spLocks noChangeArrowheads="1"/>
          </p:cNvSpPr>
          <p:nvPr/>
        </p:nvSpPr>
        <p:spPr bwMode="auto">
          <a:xfrm>
            <a:off x="642910" y="285728"/>
            <a:ext cx="770485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Жеке тұлғаның табысы ретінде қарастырылмайтындар:</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2844" y="714356"/>
            <a:ext cx="8678768" cy="5262979"/>
          </a:xfrm>
          <a:prstGeom prst="rect">
            <a:avLst/>
          </a:prstGeom>
        </p:spPr>
        <p:txBody>
          <a:bodyPr wrap="square">
            <a:spAutoFit/>
          </a:bodyPr>
          <a:lstStyle/>
          <a:p>
            <a:pPr algn="just"/>
            <a:r>
              <a:rPr lang="kk-KZ" sz="1600" dirty="0" smtClean="0">
                <a:cs typeface="Arial" pitchFamily="34" charset="0"/>
              </a:rPr>
              <a:t>30) Қазақстан Республикасының азаматтарына, оралмандарға және Қазақстан Республикасында тұруға ықтиярхаты бар адамдарға олардың мүлікті жария етуіне байланысты рақымшылық жасау туралы Қазақстан Республикасының </a:t>
            </a:r>
            <a:r>
              <a:rPr lang="kk-KZ" sz="1600" dirty="0" smtClean="0">
                <a:cs typeface="Arial" pitchFamily="34" charset="0"/>
                <a:hlinkClick r:id="rId2" action="ppaction://hlinkfile"/>
              </a:rPr>
              <a:t>заңнамалық</a:t>
            </a:r>
            <a:r>
              <a:rPr lang="kk-KZ" sz="1600" dirty="0" smtClean="0">
                <a:cs typeface="Arial" pitchFamily="34" charset="0"/>
              </a:rPr>
              <a:t> актісіне сәйкес жария етілген мүліктің құны, оның ішінде ақша;</a:t>
            </a:r>
            <a:endParaRPr lang="ru-RU" sz="1600" dirty="0" smtClean="0">
              <a:cs typeface="Arial" pitchFamily="34" charset="0"/>
            </a:endParaRPr>
          </a:p>
          <a:p>
            <a:pPr algn="just"/>
            <a:r>
              <a:rPr lang="kk-KZ" sz="1600" dirty="0" smtClean="0">
                <a:cs typeface="Arial" pitchFamily="34" charset="0"/>
              </a:rPr>
              <a:t>31) Қазақстан Республикасының заңнамасында белгіленген мөлшерде бірыңғай жинақтаушы зейнетақы қорына міндетті кәсіптік зейнетақы жарналары;</a:t>
            </a:r>
            <a:endParaRPr lang="ru-RU" sz="1600" dirty="0" smtClean="0">
              <a:cs typeface="Arial" pitchFamily="34" charset="0"/>
            </a:endParaRPr>
          </a:p>
          <a:p>
            <a:pPr algn="just"/>
            <a:r>
              <a:rPr lang="kk-KZ" sz="1600" dirty="0" smtClean="0">
                <a:cs typeface="Arial" pitchFamily="34" charset="0"/>
              </a:rPr>
              <a:t>32) Қазақстан Республикасының заңнамасына сәйкес бюджет қаражаты есебінен алынған материалдық пайда, оның ішінде:</a:t>
            </a:r>
            <a:endParaRPr lang="ru-RU" sz="1600" dirty="0" smtClean="0">
              <a:cs typeface="Arial" pitchFamily="34" charset="0"/>
            </a:endParaRPr>
          </a:p>
          <a:p>
            <a:pPr algn="just"/>
            <a:r>
              <a:rPr lang="kk-KZ" sz="1600" dirty="0" smtClean="0">
                <a:cs typeface="Arial" pitchFamily="34" charset="0"/>
              </a:rPr>
              <a:t>Қазақстан Республикасының білім туралы заңнамасына сәйкес мемлекеттік білім беру тапсырысы нысанында жүзеге асырылатын мектепке дейінгі тәрбие және оқыту бойынша, техникалық және кәсіптік, орта білімнен кейінгі, жоғары білім беру, жоғары оқу орнынан кейінгі білім беру, қызметкерлер мен мамандардың біліктілігін арттыру және оларды қайта даярлау, сондай-ақ оқу орындарының даярлық бөлімдерінде оқыту бойынша көрсетілетін қызметтердің көлемін ұсыну;</a:t>
            </a:r>
            <a:endParaRPr lang="ru-RU" sz="1600" dirty="0" smtClean="0">
              <a:cs typeface="Arial" pitchFamily="34" charset="0"/>
            </a:endParaRPr>
          </a:p>
          <a:p>
            <a:pPr algn="just"/>
            <a:r>
              <a:rPr lang="kk-KZ" sz="1600" dirty="0" smtClean="0">
                <a:cs typeface="Arial" pitchFamily="34" charset="0"/>
              </a:rPr>
              <a:t>тегін медициналық көмектің кепілдендірілген көлемін ұсыну;</a:t>
            </a:r>
            <a:endParaRPr lang="ru-RU" sz="1600" dirty="0" smtClean="0">
              <a:cs typeface="Arial" pitchFamily="34" charset="0"/>
            </a:endParaRPr>
          </a:p>
          <a:p>
            <a:pPr algn="just"/>
            <a:r>
              <a:rPr lang="kk-KZ" sz="1600" dirty="0" smtClean="0">
                <a:cs typeface="Arial" pitchFamily="34" charset="0"/>
              </a:rPr>
              <a:t>санаторийлік-курорттық мақсаттағы объектілерде оңалту емін, сауықтыру мен демалуды ұсыну;</a:t>
            </a:r>
            <a:endParaRPr lang="ru-RU" sz="1600" dirty="0" smtClean="0">
              <a:cs typeface="Arial" pitchFamily="34" charset="0"/>
            </a:endParaRPr>
          </a:p>
          <a:p>
            <a:pPr algn="just"/>
            <a:r>
              <a:rPr lang="kk-KZ" sz="1600" dirty="0" smtClean="0">
                <a:cs typeface="Arial" pitchFamily="34" charset="0"/>
              </a:rPr>
              <a:t>дәрілік заттарды және медициналық мақсаттағы бұйымдарды ұсыну;</a:t>
            </a:r>
            <a:endParaRPr lang="ru-RU" sz="1600" dirty="0" smtClean="0">
              <a:cs typeface="Arial" pitchFamily="34" charset="0"/>
            </a:endParaRPr>
          </a:p>
          <a:p>
            <a:pPr algn="just"/>
            <a:r>
              <a:rPr lang="kk-KZ" sz="1600" dirty="0" smtClean="0">
                <a:cs typeface="Arial" pitchFamily="34" charset="0"/>
              </a:rPr>
              <a:t>Қазақстан Республикасында мүгедектердi әлеуметтiк қорғау туралы Қазақстан Республикасының заңнамасына сәйкес облыстың, республикалық маңызы бар қаланың, астананың жергілікті атқарушы органдарынан мүгедек алған тауарлардың, жұмыстардың, оған көрсетілетін қызметтердің құнын төлеу кезінде алынған материалдық пайда.</a:t>
            </a:r>
            <a:endParaRPr lang="ru-RU" sz="1600" dirty="0">
              <a:cs typeface="Arial" pitchFamily="34" charset="0"/>
            </a:endParaRPr>
          </a:p>
        </p:txBody>
      </p:sp>
      <p:sp>
        <p:nvSpPr>
          <p:cNvPr id="5" name="Прямоугольник 4"/>
          <p:cNvSpPr/>
          <p:nvPr/>
        </p:nvSpPr>
        <p:spPr>
          <a:xfrm>
            <a:off x="8141290" y="6093296"/>
            <a:ext cx="1002710" cy="369332"/>
          </a:xfrm>
          <a:prstGeom prst="rect">
            <a:avLst/>
          </a:prstGeom>
        </p:spPr>
        <p:txBody>
          <a:bodyPr wrap="none">
            <a:spAutoFit/>
          </a:bodyPr>
          <a:lstStyle/>
          <a:p>
            <a:r>
              <a:rPr lang="ru-RU" sz="1600" dirty="0">
                <a:latin typeface="Times New Roman" pitchFamily="18" charset="0"/>
                <a:cs typeface="Times New Roman" pitchFamily="18" charset="0"/>
              </a:rPr>
              <a:t>155-бап</a:t>
            </a:r>
            <a:r>
              <a:rPr lang="ru-RU" b="1" dirty="0"/>
              <a:t>. </a:t>
            </a:r>
            <a:endParaRPr lang="ru-RU" dirty="0"/>
          </a:p>
        </p:txBody>
      </p:sp>
      <p:sp>
        <p:nvSpPr>
          <p:cNvPr id="6" name="Номер слайда 5"/>
          <p:cNvSpPr>
            <a:spLocks noGrp="1"/>
          </p:cNvSpPr>
          <p:nvPr>
            <p:ph type="sldNum" sz="quarter" idx="12"/>
          </p:nvPr>
        </p:nvSpPr>
        <p:spPr/>
        <p:txBody>
          <a:bodyPr/>
          <a:lstStyle/>
          <a:p>
            <a:fld id="{0AA39464-637D-4B94-B730-6050C498EEA6}" type="slidenum">
              <a:rPr lang="ru-RU" sz="1600" smtClean="0">
                <a:latin typeface="Times New Roman" pitchFamily="18" charset="0"/>
                <a:cs typeface="Times New Roman" pitchFamily="18" charset="0"/>
              </a:rPr>
              <a:pPr/>
              <a:t>16</a:t>
            </a:fld>
            <a:endParaRPr lang="ru-RU" sz="1600" dirty="0">
              <a:latin typeface="Times New Roman" pitchFamily="18" charset="0"/>
              <a:cs typeface="Times New Roman" pitchFamily="18" charset="0"/>
            </a:endParaRPr>
          </a:p>
        </p:txBody>
      </p:sp>
      <p:sp>
        <p:nvSpPr>
          <p:cNvPr id="7" name="Rectangle 1"/>
          <p:cNvSpPr>
            <a:spLocks noChangeArrowheads="1"/>
          </p:cNvSpPr>
          <p:nvPr/>
        </p:nvSpPr>
        <p:spPr bwMode="auto">
          <a:xfrm>
            <a:off x="642910" y="285728"/>
            <a:ext cx="770485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Жеке тұлғаның табысы ретінде қарастырылмайтындар:</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038147" y="6021288"/>
            <a:ext cx="1105853" cy="338554"/>
          </a:xfrm>
          <a:prstGeom prst="rect">
            <a:avLst/>
          </a:prstGeom>
        </p:spPr>
        <p:txBody>
          <a:bodyPr wrap="square">
            <a:spAutoFit/>
          </a:bodyPr>
          <a:lstStyle/>
          <a:p>
            <a:pPr algn="just"/>
            <a:r>
              <a:rPr lang="ru-RU" sz="1600" dirty="0">
                <a:latin typeface="Times New Roman" pitchFamily="18" charset="0"/>
                <a:cs typeface="Times New Roman" pitchFamily="18" charset="0"/>
              </a:rPr>
              <a:t>180-бап. </a:t>
            </a:r>
          </a:p>
        </p:txBody>
      </p:sp>
      <p:sp>
        <p:nvSpPr>
          <p:cNvPr id="5" name="Номер слайда 4"/>
          <p:cNvSpPr>
            <a:spLocks noGrp="1"/>
          </p:cNvSpPr>
          <p:nvPr>
            <p:ph type="sldNum" sz="quarter" idx="12"/>
          </p:nvPr>
        </p:nvSpPr>
        <p:spPr>
          <a:xfrm>
            <a:off x="8366741" y="6309320"/>
            <a:ext cx="777259" cy="365125"/>
          </a:xfrm>
        </p:spPr>
        <p:txBody>
          <a:bodyPr/>
          <a:lstStyle/>
          <a:p>
            <a:pPr algn="just"/>
            <a:fld id="{0AA39464-637D-4B94-B730-6050C498EEA6}" type="slidenum">
              <a:rPr lang="ru-RU" smtClean="0">
                <a:latin typeface="Times New Roman" pitchFamily="18" charset="0"/>
                <a:cs typeface="Times New Roman" pitchFamily="18" charset="0"/>
              </a:rPr>
              <a:pPr algn="just"/>
              <a:t>17</a:t>
            </a:fld>
            <a:endParaRPr lang="ru-RU" dirty="0">
              <a:latin typeface="Times New Roman" pitchFamily="18" charset="0"/>
              <a:cs typeface="Times New Roman" pitchFamily="18" charset="0"/>
            </a:endParaRPr>
          </a:p>
        </p:txBody>
      </p:sp>
      <p:sp>
        <p:nvSpPr>
          <p:cNvPr id="7" name="Прямоугольник 6"/>
          <p:cNvSpPr/>
          <p:nvPr/>
        </p:nvSpPr>
        <p:spPr>
          <a:xfrm>
            <a:off x="0" y="0"/>
            <a:ext cx="9144000" cy="5078313"/>
          </a:xfrm>
          <a:prstGeom prst="rect">
            <a:avLst/>
          </a:prstGeom>
        </p:spPr>
        <p:txBody>
          <a:bodyPr wrap="square">
            <a:spAutoFit/>
          </a:bodyPr>
          <a:lstStyle/>
          <a:p>
            <a:r>
              <a:rPr lang="en-US" b="1" dirty="0" err="1" smtClean="0"/>
              <a:t>Салықтық</a:t>
            </a:r>
            <a:r>
              <a:rPr lang="en-US" b="1" dirty="0" smtClean="0"/>
              <a:t> </a:t>
            </a:r>
            <a:r>
              <a:rPr lang="en-US" b="1" dirty="0" err="1" smtClean="0"/>
              <a:t>кезең</a:t>
            </a:r>
            <a:endParaRPr lang="ru-RU" dirty="0" smtClean="0"/>
          </a:p>
          <a:p>
            <a:r>
              <a:rPr lang="en-US" dirty="0" smtClean="0"/>
              <a:t>    </a:t>
            </a:r>
            <a:r>
              <a:rPr lang="en-US" dirty="0" smtClean="0"/>
              <a:t>1</a:t>
            </a:r>
            <a:r>
              <a:rPr lang="en-US" dirty="0" smtClean="0"/>
              <a:t>. </a:t>
            </a:r>
            <a:r>
              <a:rPr lang="en-US" dirty="0" err="1" smtClean="0"/>
              <a:t>Егер</a:t>
            </a:r>
            <a:r>
              <a:rPr lang="en-US" dirty="0" smtClean="0"/>
              <a:t> </a:t>
            </a:r>
            <a:r>
              <a:rPr lang="en-US" dirty="0" err="1" smtClean="0"/>
              <a:t>осы</a:t>
            </a:r>
            <a:r>
              <a:rPr lang="en-US" dirty="0" smtClean="0"/>
              <a:t> </a:t>
            </a:r>
            <a:r>
              <a:rPr lang="en-US" dirty="0" err="1" smtClean="0"/>
              <a:t>бапта</a:t>
            </a:r>
            <a:r>
              <a:rPr lang="en-US" dirty="0" smtClean="0"/>
              <a:t> </a:t>
            </a:r>
            <a:r>
              <a:rPr lang="en-US" dirty="0" err="1" smtClean="0"/>
              <a:t>өзгеше</a:t>
            </a:r>
            <a:r>
              <a:rPr lang="en-US" dirty="0" smtClean="0"/>
              <a:t> </a:t>
            </a:r>
            <a:r>
              <a:rPr lang="en-US" dirty="0" err="1" smtClean="0"/>
              <a:t>белгіленбесе</a:t>
            </a:r>
            <a:r>
              <a:rPr lang="en-US" dirty="0" smtClean="0"/>
              <a:t>, </a:t>
            </a:r>
            <a:r>
              <a:rPr lang="en-US" dirty="0" err="1" smtClean="0"/>
              <a:t>жеке</a:t>
            </a:r>
            <a:r>
              <a:rPr lang="en-US" dirty="0" smtClean="0"/>
              <a:t> </a:t>
            </a:r>
            <a:r>
              <a:rPr lang="en-US" dirty="0" err="1" smtClean="0"/>
              <a:t>тұлға</a:t>
            </a:r>
            <a:r>
              <a:rPr lang="en-US" dirty="0" smtClean="0"/>
              <a:t> </a:t>
            </a:r>
            <a:r>
              <a:rPr lang="en-US" dirty="0" err="1" smtClean="0"/>
              <a:t>дербес</a:t>
            </a:r>
            <a:r>
              <a:rPr lang="en-US" dirty="0" smtClean="0"/>
              <a:t> </a:t>
            </a:r>
            <a:r>
              <a:rPr lang="en-US" dirty="0" err="1" smtClean="0"/>
              <a:t>салық</a:t>
            </a:r>
            <a:r>
              <a:rPr lang="en-US" dirty="0" smtClean="0"/>
              <a:t> </a:t>
            </a:r>
            <a:r>
              <a:rPr lang="en-US" dirty="0" err="1" smtClean="0"/>
              <a:t>салуға</a:t>
            </a:r>
            <a:r>
              <a:rPr lang="en-US" dirty="0" smtClean="0"/>
              <a:t> </a:t>
            </a:r>
            <a:r>
              <a:rPr lang="en-US" dirty="0" err="1" smtClean="0"/>
              <a:t>жататын</a:t>
            </a:r>
            <a:r>
              <a:rPr lang="en-US" dirty="0" smtClean="0"/>
              <a:t> </a:t>
            </a:r>
            <a:r>
              <a:rPr lang="en-US" dirty="0" err="1" smtClean="0"/>
              <a:t>кірістерден</a:t>
            </a:r>
            <a:r>
              <a:rPr lang="en-US" dirty="0" smtClean="0"/>
              <a:t> </a:t>
            </a:r>
            <a:r>
              <a:rPr lang="en-US" dirty="0" err="1" smtClean="0"/>
              <a:t>жеке</a:t>
            </a:r>
            <a:r>
              <a:rPr lang="en-US" dirty="0" smtClean="0"/>
              <a:t> </a:t>
            </a:r>
            <a:r>
              <a:rPr lang="en-US" dirty="0" err="1" smtClean="0"/>
              <a:t>табыс</a:t>
            </a:r>
            <a:r>
              <a:rPr lang="en-US" dirty="0" smtClean="0"/>
              <a:t> </a:t>
            </a:r>
            <a:r>
              <a:rPr lang="en-US" dirty="0" err="1" smtClean="0"/>
              <a:t>салығын</a:t>
            </a:r>
            <a:r>
              <a:rPr lang="en-US" dirty="0" smtClean="0"/>
              <a:t> </a:t>
            </a:r>
            <a:r>
              <a:rPr lang="en-US" dirty="0" err="1" smtClean="0"/>
              <a:t>есептеу</a:t>
            </a:r>
            <a:r>
              <a:rPr lang="en-US" dirty="0" smtClean="0"/>
              <a:t> </a:t>
            </a:r>
            <a:r>
              <a:rPr lang="en-US" dirty="0" err="1" smtClean="0"/>
              <a:t>үшін</a:t>
            </a:r>
            <a:r>
              <a:rPr lang="en-US" dirty="0" smtClean="0"/>
              <a:t> </a:t>
            </a:r>
            <a:r>
              <a:rPr lang="en-US" dirty="0" err="1" smtClean="0"/>
              <a:t>күнтізбелік</a:t>
            </a:r>
            <a:r>
              <a:rPr lang="en-US" dirty="0" smtClean="0"/>
              <a:t> </a:t>
            </a:r>
            <a:r>
              <a:rPr lang="en-US" dirty="0" err="1" smtClean="0"/>
              <a:t>жыл</a:t>
            </a:r>
            <a:r>
              <a:rPr lang="en-US" dirty="0" smtClean="0"/>
              <a:t> </a:t>
            </a:r>
            <a:r>
              <a:rPr lang="en-US" dirty="0" err="1" smtClean="0"/>
              <a:t>салықтық</a:t>
            </a:r>
            <a:r>
              <a:rPr lang="en-US" dirty="0" smtClean="0"/>
              <a:t> </a:t>
            </a:r>
            <a:r>
              <a:rPr lang="en-US" dirty="0" err="1" smtClean="0"/>
              <a:t>кезең</a:t>
            </a:r>
            <a:r>
              <a:rPr lang="en-US" dirty="0" smtClean="0"/>
              <a:t> </a:t>
            </a:r>
            <a:r>
              <a:rPr lang="en-US" dirty="0" err="1" smtClean="0"/>
              <a:t>болып</a:t>
            </a:r>
            <a:r>
              <a:rPr lang="en-US" dirty="0" smtClean="0"/>
              <a:t> </a:t>
            </a:r>
            <a:r>
              <a:rPr lang="en-US" dirty="0" err="1" smtClean="0"/>
              <a:t>табылады</a:t>
            </a:r>
            <a:r>
              <a:rPr lang="en-US" dirty="0" smtClean="0"/>
              <a:t>.</a:t>
            </a:r>
            <a:r>
              <a:rPr lang="en-US" dirty="0" smtClean="0"/>
              <a:t>      </a:t>
            </a:r>
            <a:endParaRPr lang="kk-KZ" dirty="0" smtClean="0"/>
          </a:p>
          <a:p>
            <a:r>
              <a:rPr lang="en-US" dirty="0" smtClean="0"/>
              <a:t> </a:t>
            </a:r>
            <a:r>
              <a:rPr lang="en-US" dirty="0" smtClean="0"/>
              <a:t>2. </a:t>
            </a:r>
            <a:r>
              <a:rPr lang="en-US" dirty="0" err="1" smtClean="0"/>
              <a:t>Жеке</a:t>
            </a:r>
            <a:r>
              <a:rPr lang="en-US" dirty="0" smtClean="0"/>
              <a:t> </a:t>
            </a:r>
            <a:r>
              <a:rPr lang="en-US" dirty="0" err="1" smtClean="0"/>
              <a:t>тұлға</a:t>
            </a:r>
            <a:r>
              <a:rPr lang="en-US" dirty="0" smtClean="0"/>
              <a:t> </a:t>
            </a:r>
            <a:r>
              <a:rPr lang="en-US" dirty="0" err="1" smtClean="0"/>
              <a:t>күнтізбелік</a:t>
            </a:r>
            <a:r>
              <a:rPr lang="en-US" dirty="0" smtClean="0"/>
              <a:t> </a:t>
            </a:r>
            <a:r>
              <a:rPr lang="en-US" dirty="0" err="1" smtClean="0"/>
              <a:t>жыл</a:t>
            </a:r>
            <a:r>
              <a:rPr lang="en-US" dirty="0" smtClean="0"/>
              <a:t> </a:t>
            </a:r>
            <a:r>
              <a:rPr lang="en-US" dirty="0" err="1" smtClean="0"/>
              <a:t>басталғаннан</a:t>
            </a:r>
            <a:r>
              <a:rPr lang="en-US" dirty="0" smtClean="0"/>
              <a:t> </a:t>
            </a:r>
            <a:r>
              <a:rPr lang="en-US" dirty="0" err="1" smtClean="0"/>
              <a:t>кейін</a:t>
            </a:r>
            <a:r>
              <a:rPr lang="en-US" dirty="0" smtClean="0"/>
              <a:t> </a:t>
            </a:r>
            <a:r>
              <a:rPr lang="en-US" dirty="0" err="1" smtClean="0"/>
              <a:t>дара</a:t>
            </a:r>
            <a:r>
              <a:rPr lang="en-US" dirty="0" smtClean="0"/>
              <a:t> </a:t>
            </a:r>
            <a:r>
              <a:rPr lang="en-US" dirty="0" err="1" smtClean="0"/>
              <a:t>кәсіпкер</a:t>
            </a:r>
            <a:r>
              <a:rPr lang="en-US" dirty="0" smtClean="0"/>
              <a:t> </a:t>
            </a:r>
            <a:r>
              <a:rPr lang="en-US" dirty="0" err="1" smtClean="0"/>
              <a:t>ретінде</a:t>
            </a:r>
            <a:r>
              <a:rPr lang="en-US" dirty="0" smtClean="0"/>
              <a:t> </a:t>
            </a:r>
            <a:r>
              <a:rPr lang="en-US" dirty="0" err="1" smtClean="0"/>
              <a:t>тіркелген</a:t>
            </a:r>
            <a:r>
              <a:rPr lang="en-US" dirty="0" smtClean="0"/>
              <a:t> </a:t>
            </a:r>
            <a:r>
              <a:rPr lang="en-US" dirty="0" err="1" smtClean="0"/>
              <a:t>кезде</a:t>
            </a:r>
            <a:r>
              <a:rPr lang="en-US" dirty="0" smtClean="0"/>
              <a:t> </a:t>
            </a:r>
            <a:r>
              <a:rPr lang="en-US" dirty="0" err="1" smtClean="0"/>
              <a:t>дара</a:t>
            </a:r>
            <a:r>
              <a:rPr lang="en-US" dirty="0" smtClean="0"/>
              <a:t> </a:t>
            </a:r>
            <a:r>
              <a:rPr lang="en-US" dirty="0" err="1" smtClean="0"/>
              <a:t>кәсіпкер</a:t>
            </a:r>
            <a:r>
              <a:rPr lang="en-US" dirty="0" smtClean="0"/>
              <a:t> </a:t>
            </a:r>
            <a:r>
              <a:rPr lang="en-US" dirty="0" err="1" smtClean="0"/>
              <a:t>ретінде</a:t>
            </a:r>
            <a:r>
              <a:rPr lang="en-US" dirty="0" smtClean="0"/>
              <a:t> </a:t>
            </a:r>
            <a:r>
              <a:rPr lang="en-US" dirty="0" err="1" smtClean="0"/>
              <a:t>мемлекеттік</a:t>
            </a:r>
            <a:r>
              <a:rPr lang="en-US" dirty="0" smtClean="0"/>
              <a:t> </a:t>
            </a:r>
            <a:r>
              <a:rPr lang="en-US" dirty="0" err="1" smtClean="0"/>
              <a:t>тіркелген</a:t>
            </a:r>
            <a:r>
              <a:rPr lang="en-US" dirty="0" smtClean="0"/>
              <a:t> </a:t>
            </a:r>
            <a:r>
              <a:rPr lang="en-US" dirty="0" err="1" smtClean="0"/>
              <a:t>күнінен</a:t>
            </a:r>
            <a:r>
              <a:rPr lang="en-US" dirty="0" smtClean="0"/>
              <a:t> </a:t>
            </a:r>
            <a:r>
              <a:rPr lang="en-US" dirty="0" err="1" smtClean="0"/>
              <a:t>бастап</a:t>
            </a:r>
            <a:r>
              <a:rPr lang="en-US" dirty="0" smtClean="0"/>
              <a:t> </a:t>
            </a:r>
            <a:r>
              <a:rPr lang="en-US" dirty="0" err="1" smtClean="0"/>
              <a:t>күнтізбелік</a:t>
            </a:r>
            <a:r>
              <a:rPr lang="en-US" dirty="0" smtClean="0"/>
              <a:t> </a:t>
            </a:r>
            <a:r>
              <a:rPr lang="en-US" dirty="0" err="1" smtClean="0"/>
              <a:t>жыл</a:t>
            </a:r>
            <a:r>
              <a:rPr lang="en-US" dirty="0" smtClean="0"/>
              <a:t> </a:t>
            </a:r>
            <a:r>
              <a:rPr lang="en-US" dirty="0" err="1" smtClean="0"/>
              <a:t>соңына</a:t>
            </a:r>
            <a:r>
              <a:rPr lang="en-US" dirty="0" smtClean="0"/>
              <a:t> </a:t>
            </a:r>
            <a:r>
              <a:rPr lang="en-US" dirty="0" err="1" smtClean="0"/>
              <a:t>дейінгі</a:t>
            </a:r>
            <a:r>
              <a:rPr lang="en-US" dirty="0" smtClean="0"/>
              <a:t> </a:t>
            </a:r>
            <a:r>
              <a:rPr lang="en-US" dirty="0" err="1" smtClean="0"/>
              <a:t>уақыт</a:t>
            </a:r>
            <a:r>
              <a:rPr lang="en-US" dirty="0" smtClean="0"/>
              <a:t> </a:t>
            </a:r>
            <a:r>
              <a:rPr lang="en-US" dirty="0" err="1" smtClean="0"/>
              <a:t>кезеңі</a:t>
            </a:r>
            <a:r>
              <a:rPr lang="en-US" dirty="0" smtClean="0"/>
              <a:t> </a:t>
            </a:r>
            <a:r>
              <a:rPr lang="en-US" dirty="0" err="1" smtClean="0"/>
              <a:t>ол</a:t>
            </a:r>
            <a:r>
              <a:rPr lang="en-US" dirty="0" smtClean="0"/>
              <a:t> </a:t>
            </a:r>
            <a:r>
              <a:rPr lang="en-US" dirty="0" err="1" smtClean="0"/>
              <a:t>үшін</a:t>
            </a:r>
            <a:r>
              <a:rPr lang="en-US" dirty="0" smtClean="0"/>
              <a:t> </a:t>
            </a:r>
            <a:r>
              <a:rPr lang="en-US" dirty="0" err="1" smtClean="0"/>
              <a:t>бірінші</a:t>
            </a:r>
            <a:r>
              <a:rPr lang="en-US" dirty="0" smtClean="0"/>
              <a:t> </a:t>
            </a:r>
            <a:r>
              <a:rPr lang="en-US" dirty="0" err="1" smtClean="0"/>
              <a:t>салықтық</a:t>
            </a:r>
            <a:r>
              <a:rPr lang="en-US" dirty="0" smtClean="0"/>
              <a:t> </a:t>
            </a:r>
            <a:r>
              <a:rPr lang="en-US" dirty="0" err="1" smtClean="0"/>
              <a:t>кезең</a:t>
            </a:r>
            <a:r>
              <a:rPr lang="en-US" dirty="0" smtClean="0"/>
              <a:t> </a:t>
            </a:r>
            <a:r>
              <a:rPr lang="en-US" dirty="0" err="1" smtClean="0"/>
              <a:t>болып</a:t>
            </a:r>
            <a:r>
              <a:rPr lang="en-US" dirty="0" smtClean="0"/>
              <a:t> </a:t>
            </a:r>
            <a:r>
              <a:rPr lang="en-US" dirty="0" err="1" smtClean="0"/>
              <a:t>табылады</a:t>
            </a:r>
            <a:endParaRPr lang="ru-RU" dirty="0" smtClean="0"/>
          </a:p>
          <a:p>
            <a:r>
              <a:rPr lang="en-US" b="1" dirty="0" err="1" smtClean="0"/>
              <a:t>Салықты</a:t>
            </a:r>
            <a:r>
              <a:rPr lang="en-US" b="1" dirty="0" smtClean="0"/>
              <a:t> </a:t>
            </a:r>
            <a:r>
              <a:rPr lang="en-US" b="1" dirty="0" err="1" smtClean="0"/>
              <a:t>төлеу</a:t>
            </a:r>
            <a:r>
              <a:rPr lang="en-US" b="1" dirty="0" smtClean="0"/>
              <a:t> </a:t>
            </a:r>
            <a:r>
              <a:rPr lang="en-US" b="1" dirty="0" err="1" smtClean="0"/>
              <a:t>мерзімдері</a:t>
            </a:r>
            <a:endParaRPr lang="ru-RU" dirty="0" smtClean="0"/>
          </a:p>
          <a:p>
            <a:r>
              <a:rPr lang="en-US" dirty="0" smtClean="0"/>
              <a:t>       1. </a:t>
            </a:r>
            <a:r>
              <a:rPr lang="en-US" dirty="0" err="1" smtClean="0"/>
              <a:t>Салықтық</a:t>
            </a:r>
            <a:r>
              <a:rPr lang="en-US" dirty="0" smtClean="0"/>
              <a:t> </a:t>
            </a:r>
            <a:r>
              <a:rPr lang="en-US" dirty="0" err="1" smtClean="0"/>
              <a:t>кезең</a:t>
            </a:r>
            <a:r>
              <a:rPr lang="en-US" dirty="0" smtClean="0"/>
              <a:t> </a:t>
            </a:r>
            <a:r>
              <a:rPr lang="en-US" dirty="0" err="1" smtClean="0"/>
              <a:t>қорытындысы</a:t>
            </a:r>
            <a:r>
              <a:rPr lang="en-US" dirty="0" smtClean="0"/>
              <a:t> </a:t>
            </a:r>
            <a:r>
              <a:rPr lang="en-US" dirty="0" err="1" smtClean="0"/>
              <a:t>бойынша</a:t>
            </a:r>
            <a:r>
              <a:rPr lang="en-US" dirty="0" smtClean="0"/>
              <a:t> </a:t>
            </a:r>
            <a:r>
              <a:rPr lang="en-US" dirty="0" err="1" smtClean="0"/>
              <a:t>жеке</a:t>
            </a:r>
            <a:r>
              <a:rPr lang="en-US" dirty="0" smtClean="0"/>
              <a:t> </a:t>
            </a:r>
            <a:r>
              <a:rPr lang="en-US" dirty="0" err="1" smtClean="0"/>
              <a:t>табыс</a:t>
            </a:r>
            <a:r>
              <a:rPr lang="en-US" dirty="0" smtClean="0"/>
              <a:t> </a:t>
            </a:r>
            <a:r>
              <a:rPr lang="en-US" dirty="0" err="1" smtClean="0"/>
              <a:t>салығын</a:t>
            </a:r>
            <a:r>
              <a:rPr lang="en-US" dirty="0" smtClean="0"/>
              <a:t> </a:t>
            </a:r>
            <a:r>
              <a:rPr lang="en-US" dirty="0" err="1" smtClean="0"/>
              <a:t>төлеуді</a:t>
            </a:r>
            <a:r>
              <a:rPr lang="en-US" dirty="0" smtClean="0"/>
              <a:t> </a:t>
            </a:r>
            <a:r>
              <a:rPr lang="en-US" dirty="0" err="1" smtClean="0"/>
              <a:t>салық</a:t>
            </a:r>
            <a:r>
              <a:rPr lang="en-US" dirty="0" smtClean="0"/>
              <a:t> </a:t>
            </a:r>
            <a:r>
              <a:rPr lang="en-US" dirty="0" err="1" smtClean="0"/>
              <a:t>төлеуші</a:t>
            </a:r>
            <a:r>
              <a:rPr lang="en-US" dirty="0" smtClean="0"/>
              <a:t> </a:t>
            </a:r>
            <a:r>
              <a:rPr lang="en-US" dirty="0" err="1" smtClean="0"/>
              <a:t>жеке</a:t>
            </a:r>
            <a:r>
              <a:rPr lang="en-US" dirty="0" smtClean="0"/>
              <a:t> </a:t>
            </a:r>
            <a:r>
              <a:rPr lang="en-US" dirty="0" err="1" smtClean="0"/>
              <a:t>табыс</a:t>
            </a:r>
            <a:r>
              <a:rPr lang="en-US" dirty="0" smtClean="0"/>
              <a:t> </a:t>
            </a:r>
            <a:r>
              <a:rPr lang="en-US" dirty="0" err="1" smtClean="0"/>
              <a:t>салығы</a:t>
            </a:r>
            <a:r>
              <a:rPr lang="en-US" dirty="0" smtClean="0"/>
              <a:t> </a:t>
            </a:r>
            <a:r>
              <a:rPr lang="en-US" dirty="0" err="1" smtClean="0"/>
              <a:t>бойынша</a:t>
            </a:r>
            <a:r>
              <a:rPr lang="en-US" dirty="0" smtClean="0"/>
              <a:t> </a:t>
            </a:r>
            <a:r>
              <a:rPr lang="en-US" dirty="0" err="1" smtClean="0"/>
              <a:t>декларацияны</a:t>
            </a:r>
            <a:r>
              <a:rPr lang="en-US" dirty="0" smtClean="0"/>
              <a:t>: </a:t>
            </a:r>
            <a:endParaRPr lang="ru-RU" dirty="0" smtClean="0"/>
          </a:p>
          <a:p>
            <a:r>
              <a:rPr lang="en-US" dirty="0" smtClean="0"/>
              <a:t>      1) </a:t>
            </a:r>
            <a:r>
              <a:rPr lang="en-US" dirty="0" err="1" smtClean="0"/>
              <a:t>дара</a:t>
            </a:r>
            <a:r>
              <a:rPr lang="en-US" dirty="0" smtClean="0"/>
              <a:t> </a:t>
            </a:r>
            <a:r>
              <a:rPr lang="en-US" dirty="0" err="1" smtClean="0"/>
              <a:t>кәсіпкер</a:t>
            </a:r>
            <a:r>
              <a:rPr lang="en-US" dirty="0" smtClean="0"/>
              <a:t>, </a:t>
            </a:r>
            <a:r>
              <a:rPr lang="en-US" dirty="0" err="1" smtClean="0"/>
              <a:t>жеке</a:t>
            </a:r>
            <a:r>
              <a:rPr lang="en-US" dirty="0" smtClean="0"/>
              <a:t> </a:t>
            </a:r>
            <a:r>
              <a:rPr lang="en-US" dirty="0" err="1" smtClean="0"/>
              <a:t>практикамен</a:t>
            </a:r>
            <a:r>
              <a:rPr lang="en-US" dirty="0" smtClean="0"/>
              <a:t> </a:t>
            </a:r>
            <a:r>
              <a:rPr lang="en-US" dirty="0" err="1" smtClean="0"/>
              <a:t>айналысатын</a:t>
            </a:r>
            <a:r>
              <a:rPr lang="en-US" dirty="0" smtClean="0"/>
              <a:t> </a:t>
            </a:r>
            <a:r>
              <a:rPr lang="en-US" dirty="0" err="1" smtClean="0"/>
              <a:t>адам</a:t>
            </a:r>
            <a:r>
              <a:rPr lang="en-US" dirty="0" smtClean="0"/>
              <a:t> – </a:t>
            </a:r>
            <a:r>
              <a:rPr lang="en-US" dirty="0" err="1" smtClean="0"/>
              <a:t>тұрған</a:t>
            </a:r>
            <a:r>
              <a:rPr lang="en-US" dirty="0" smtClean="0"/>
              <a:t> </a:t>
            </a:r>
            <a:r>
              <a:rPr lang="en-US" dirty="0" err="1" smtClean="0"/>
              <a:t>жері</a:t>
            </a:r>
            <a:r>
              <a:rPr lang="en-US" dirty="0" smtClean="0"/>
              <a:t> </a:t>
            </a:r>
            <a:r>
              <a:rPr lang="en-US" dirty="0" err="1" smtClean="0"/>
              <a:t>бойынша</a:t>
            </a:r>
            <a:r>
              <a:rPr lang="en-US" dirty="0" smtClean="0"/>
              <a:t>;</a:t>
            </a:r>
            <a:endParaRPr lang="ru-RU" dirty="0" smtClean="0"/>
          </a:p>
          <a:p>
            <a:r>
              <a:rPr lang="en-US" dirty="0" smtClean="0"/>
              <a:t>      2) </a:t>
            </a:r>
            <a:r>
              <a:rPr lang="en-US" dirty="0" err="1" smtClean="0"/>
              <a:t>осы</a:t>
            </a:r>
            <a:r>
              <a:rPr lang="en-US" dirty="0" smtClean="0"/>
              <a:t> </a:t>
            </a:r>
            <a:r>
              <a:rPr lang="en-US" dirty="0" err="1" smtClean="0"/>
              <a:t>тармақтың</a:t>
            </a:r>
            <a:r>
              <a:rPr lang="en-US" dirty="0" smtClean="0"/>
              <a:t> 1) </a:t>
            </a:r>
            <a:r>
              <a:rPr lang="en-US" dirty="0" err="1" smtClean="0"/>
              <a:t>тармақшасында</a:t>
            </a:r>
            <a:r>
              <a:rPr lang="en-US" dirty="0" smtClean="0"/>
              <a:t> </a:t>
            </a:r>
            <a:r>
              <a:rPr lang="en-US" dirty="0" err="1" smtClean="0"/>
              <a:t>көрсетілмеген</a:t>
            </a:r>
            <a:r>
              <a:rPr lang="en-US" dirty="0" smtClean="0"/>
              <a:t> </a:t>
            </a:r>
            <a:r>
              <a:rPr lang="en-US" dirty="0" err="1" smtClean="0"/>
              <a:t>жеке</a:t>
            </a:r>
            <a:r>
              <a:rPr lang="en-US" dirty="0" smtClean="0"/>
              <a:t> </a:t>
            </a:r>
            <a:r>
              <a:rPr lang="en-US" dirty="0" err="1" smtClean="0"/>
              <a:t>тұлға</a:t>
            </a:r>
            <a:r>
              <a:rPr lang="en-US" dirty="0" smtClean="0"/>
              <a:t> – </a:t>
            </a:r>
            <a:r>
              <a:rPr lang="en-US" dirty="0" err="1" smtClean="0"/>
              <a:t>тұрғылықты</a:t>
            </a:r>
            <a:r>
              <a:rPr lang="en-US" dirty="0" smtClean="0"/>
              <a:t> (</a:t>
            </a:r>
            <a:r>
              <a:rPr lang="en-US" dirty="0" err="1" smtClean="0"/>
              <a:t>болу</a:t>
            </a:r>
            <a:r>
              <a:rPr lang="en-US" dirty="0" smtClean="0"/>
              <a:t>) </a:t>
            </a:r>
            <a:r>
              <a:rPr lang="en-US" dirty="0" err="1" smtClean="0"/>
              <a:t>жері</a:t>
            </a:r>
            <a:r>
              <a:rPr lang="en-US" dirty="0" smtClean="0"/>
              <a:t> </a:t>
            </a:r>
            <a:r>
              <a:rPr lang="en-US" dirty="0" err="1" smtClean="0"/>
              <a:t>бойынша</a:t>
            </a:r>
            <a:r>
              <a:rPr lang="en-US" dirty="0" smtClean="0"/>
              <a:t> </a:t>
            </a:r>
            <a:r>
              <a:rPr lang="en-US" dirty="0" err="1" smtClean="0"/>
              <a:t>тапсыруы</a:t>
            </a:r>
            <a:r>
              <a:rPr lang="en-US" dirty="0" smtClean="0"/>
              <a:t> </a:t>
            </a:r>
            <a:r>
              <a:rPr lang="en-US" dirty="0" err="1" smtClean="0"/>
              <a:t>үшін</a:t>
            </a:r>
            <a:r>
              <a:rPr lang="en-US" dirty="0" smtClean="0"/>
              <a:t> </a:t>
            </a:r>
            <a:r>
              <a:rPr lang="en-US" dirty="0" err="1" smtClean="0"/>
              <a:t>белгіленген</a:t>
            </a:r>
            <a:r>
              <a:rPr lang="en-US" dirty="0" smtClean="0"/>
              <a:t> </a:t>
            </a:r>
            <a:r>
              <a:rPr lang="en-US" dirty="0" err="1" smtClean="0"/>
              <a:t>мерзімнен</a:t>
            </a:r>
            <a:r>
              <a:rPr lang="en-US" dirty="0" smtClean="0"/>
              <a:t> </a:t>
            </a:r>
            <a:r>
              <a:rPr lang="en-US" dirty="0" err="1" smtClean="0"/>
              <a:t>кейін</a:t>
            </a:r>
            <a:r>
              <a:rPr lang="en-US" dirty="0" smtClean="0"/>
              <a:t> </a:t>
            </a:r>
            <a:r>
              <a:rPr lang="en-US" dirty="0" err="1" smtClean="0"/>
              <a:t>күнтізбелік</a:t>
            </a:r>
            <a:r>
              <a:rPr lang="en-US" dirty="0" smtClean="0"/>
              <a:t> </a:t>
            </a:r>
            <a:r>
              <a:rPr lang="en-US" dirty="0" err="1" smtClean="0"/>
              <a:t>он</a:t>
            </a:r>
            <a:r>
              <a:rPr lang="en-US" dirty="0" smtClean="0"/>
              <a:t> </a:t>
            </a:r>
            <a:r>
              <a:rPr lang="en-US" dirty="0" err="1" smtClean="0"/>
              <a:t>күннен</a:t>
            </a:r>
            <a:r>
              <a:rPr lang="en-US" dirty="0" smtClean="0"/>
              <a:t> </a:t>
            </a:r>
            <a:r>
              <a:rPr lang="en-US" dirty="0" err="1" smtClean="0"/>
              <a:t>кешіктірмей</a:t>
            </a:r>
            <a:r>
              <a:rPr lang="en-US" dirty="0" smtClean="0"/>
              <a:t> </a:t>
            </a:r>
            <a:r>
              <a:rPr lang="en-US" dirty="0" err="1" smtClean="0"/>
              <a:t>дербес</a:t>
            </a:r>
            <a:r>
              <a:rPr lang="en-US" dirty="0" smtClean="0"/>
              <a:t> </a:t>
            </a:r>
            <a:r>
              <a:rPr lang="en-US" dirty="0" err="1" smtClean="0"/>
              <a:t>жүзеге</a:t>
            </a:r>
            <a:r>
              <a:rPr lang="en-US" dirty="0" smtClean="0"/>
              <a:t> </a:t>
            </a:r>
            <a:r>
              <a:rPr lang="en-US" dirty="0" err="1" smtClean="0"/>
              <a:t>асырады</a:t>
            </a:r>
            <a:r>
              <a:rPr lang="en-US" dirty="0" smtClean="0"/>
              <a:t>.</a:t>
            </a:r>
            <a:endParaRPr lang="ru-RU" dirty="0" smtClean="0"/>
          </a:p>
          <a:p>
            <a:r>
              <a:rPr lang="en-US" dirty="0" smtClean="0"/>
              <a:t>       2. </a:t>
            </a:r>
            <a:r>
              <a:rPr lang="en-US" dirty="0" err="1" smtClean="0"/>
              <a:t>Патент</a:t>
            </a:r>
            <a:r>
              <a:rPr lang="en-US" dirty="0" smtClean="0"/>
              <a:t> </a:t>
            </a:r>
            <a:r>
              <a:rPr lang="en-US" dirty="0" err="1" smtClean="0"/>
              <a:t>немесе</a:t>
            </a:r>
            <a:r>
              <a:rPr lang="en-US" dirty="0" smtClean="0"/>
              <a:t> </a:t>
            </a:r>
            <a:r>
              <a:rPr lang="en-US" dirty="0" err="1" smtClean="0"/>
              <a:t>оңайлатылған</a:t>
            </a:r>
            <a:r>
              <a:rPr lang="en-US" dirty="0" smtClean="0"/>
              <a:t> </a:t>
            </a:r>
            <a:r>
              <a:rPr lang="en-US" dirty="0" err="1" smtClean="0"/>
              <a:t>декларация</a:t>
            </a:r>
            <a:r>
              <a:rPr lang="en-US" dirty="0" smtClean="0"/>
              <a:t> </a:t>
            </a:r>
            <a:r>
              <a:rPr lang="en-US" dirty="0" err="1" smtClean="0"/>
              <a:t>негізінде</a:t>
            </a:r>
            <a:r>
              <a:rPr lang="en-US" dirty="0" smtClean="0"/>
              <a:t> </a:t>
            </a:r>
            <a:r>
              <a:rPr lang="en-US" dirty="0" err="1" smtClean="0"/>
              <a:t>шағын</a:t>
            </a:r>
            <a:r>
              <a:rPr lang="en-US" dirty="0" smtClean="0"/>
              <a:t> </a:t>
            </a:r>
            <a:r>
              <a:rPr lang="en-US" dirty="0" err="1" smtClean="0"/>
              <a:t>бизнес</a:t>
            </a:r>
            <a:r>
              <a:rPr lang="en-US" dirty="0" smtClean="0"/>
              <a:t> </a:t>
            </a:r>
            <a:r>
              <a:rPr lang="en-US" dirty="0" err="1" smtClean="0"/>
              <a:t>субъектілері</a:t>
            </a:r>
            <a:r>
              <a:rPr lang="en-US" dirty="0" smtClean="0"/>
              <a:t> </a:t>
            </a:r>
            <a:r>
              <a:rPr lang="en-US" dirty="0" err="1" smtClean="0"/>
              <a:t>үшін</a:t>
            </a:r>
            <a:r>
              <a:rPr lang="en-US" dirty="0" smtClean="0"/>
              <a:t> </a:t>
            </a:r>
            <a:r>
              <a:rPr lang="en-US" dirty="0" err="1" smtClean="0"/>
              <a:t>арнаулы</a:t>
            </a:r>
            <a:r>
              <a:rPr lang="en-US" dirty="0" smtClean="0"/>
              <a:t> </a:t>
            </a:r>
            <a:r>
              <a:rPr lang="en-US" dirty="0" err="1" smtClean="0"/>
              <a:t>салық</a:t>
            </a:r>
            <a:r>
              <a:rPr lang="en-US" dirty="0" smtClean="0"/>
              <a:t> </a:t>
            </a:r>
            <a:r>
              <a:rPr lang="en-US" dirty="0" err="1" smtClean="0"/>
              <a:t>режимін</a:t>
            </a:r>
            <a:r>
              <a:rPr lang="en-US" dirty="0" smtClean="0"/>
              <a:t> </a:t>
            </a:r>
            <a:r>
              <a:rPr lang="en-US" dirty="0" err="1" smtClean="0"/>
              <a:t>қолданатын</a:t>
            </a:r>
            <a:r>
              <a:rPr lang="en-US" dirty="0" smtClean="0"/>
              <a:t> </a:t>
            </a:r>
            <a:r>
              <a:rPr lang="en-US" dirty="0" err="1" smtClean="0"/>
              <a:t>дара</a:t>
            </a:r>
            <a:r>
              <a:rPr lang="en-US" dirty="0" smtClean="0"/>
              <a:t> </a:t>
            </a:r>
            <a:r>
              <a:rPr lang="en-US" dirty="0" err="1" smtClean="0"/>
              <a:t>кәсіпкерлер</a:t>
            </a:r>
            <a:r>
              <a:rPr lang="en-US" dirty="0" smtClean="0"/>
              <a:t> </a:t>
            </a:r>
            <a:r>
              <a:rPr lang="en-US" dirty="0" err="1" smtClean="0"/>
              <a:t>көрсетілген</a:t>
            </a:r>
            <a:r>
              <a:rPr lang="en-US" dirty="0" smtClean="0"/>
              <a:t> </a:t>
            </a:r>
            <a:r>
              <a:rPr lang="en-US" dirty="0" err="1" smtClean="0"/>
              <a:t>арнаулы</a:t>
            </a:r>
            <a:r>
              <a:rPr lang="en-US" dirty="0" smtClean="0"/>
              <a:t> </a:t>
            </a:r>
            <a:r>
              <a:rPr lang="en-US" dirty="0" err="1" smtClean="0"/>
              <a:t>салық</a:t>
            </a:r>
            <a:r>
              <a:rPr lang="en-US" dirty="0" smtClean="0"/>
              <a:t> </a:t>
            </a:r>
            <a:r>
              <a:rPr lang="en-US" dirty="0" err="1" smtClean="0"/>
              <a:t>режимдері</a:t>
            </a:r>
            <a:r>
              <a:rPr lang="en-US" dirty="0" smtClean="0"/>
              <a:t> </a:t>
            </a:r>
            <a:r>
              <a:rPr lang="en-US" dirty="0" err="1" smtClean="0"/>
              <a:t>шеңберінде</a:t>
            </a:r>
            <a:r>
              <a:rPr lang="en-US" dirty="0" smtClean="0"/>
              <a:t> </a:t>
            </a:r>
            <a:r>
              <a:rPr lang="en-US" dirty="0" err="1" smtClean="0"/>
              <a:t>салық</a:t>
            </a:r>
            <a:r>
              <a:rPr lang="en-US" dirty="0" smtClean="0"/>
              <a:t> </a:t>
            </a:r>
            <a:r>
              <a:rPr lang="en-US" dirty="0" err="1" smtClean="0"/>
              <a:t>салынатын</a:t>
            </a:r>
            <a:r>
              <a:rPr lang="en-US" dirty="0" smtClean="0"/>
              <a:t> </a:t>
            </a:r>
            <a:r>
              <a:rPr lang="en-US" dirty="0" err="1" smtClean="0"/>
              <a:t>кірістер</a:t>
            </a:r>
            <a:r>
              <a:rPr lang="en-US" dirty="0" smtClean="0"/>
              <a:t> </a:t>
            </a:r>
            <a:r>
              <a:rPr lang="en-US" dirty="0" err="1" smtClean="0"/>
              <a:t>бойынша</a:t>
            </a:r>
            <a:r>
              <a:rPr lang="en-US" dirty="0" smtClean="0"/>
              <a:t> </a:t>
            </a:r>
            <a:r>
              <a:rPr lang="en-US" dirty="0" err="1" smtClean="0"/>
              <a:t>жеке</a:t>
            </a:r>
            <a:r>
              <a:rPr lang="en-US" dirty="0" smtClean="0"/>
              <a:t> </a:t>
            </a:r>
            <a:r>
              <a:rPr lang="en-US" dirty="0" err="1" smtClean="0"/>
              <a:t>табыс</a:t>
            </a:r>
            <a:r>
              <a:rPr lang="en-US" dirty="0" smtClean="0"/>
              <a:t> </a:t>
            </a:r>
            <a:r>
              <a:rPr lang="en-US" dirty="0" err="1" smtClean="0"/>
              <a:t>салығын</a:t>
            </a:r>
            <a:r>
              <a:rPr lang="en-US" dirty="0" smtClean="0"/>
              <a:t> </a:t>
            </a:r>
            <a:r>
              <a:rPr lang="en-US" dirty="0" err="1" smtClean="0"/>
              <a:t>төлеуді</a:t>
            </a:r>
            <a:r>
              <a:rPr lang="en-US" dirty="0" smtClean="0"/>
              <a:t> </a:t>
            </a:r>
            <a:r>
              <a:rPr lang="en-US" dirty="0" err="1" smtClean="0"/>
              <a:t>осы</a:t>
            </a:r>
            <a:r>
              <a:rPr lang="en-US" dirty="0" smtClean="0"/>
              <a:t> </a:t>
            </a:r>
            <a:r>
              <a:rPr lang="en-US" dirty="0" err="1" smtClean="0"/>
              <a:t>Кодекстің</a:t>
            </a:r>
            <a:r>
              <a:rPr lang="en-US" dirty="0" smtClean="0"/>
              <a:t> 77-тарауына </a:t>
            </a:r>
            <a:r>
              <a:rPr lang="en-US" dirty="0" err="1" smtClean="0"/>
              <a:t>сәйкес</a:t>
            </a:r>
            <a:r>
              <a:rPr lang="en-US" dirty="0" smtClean="0"/>
              <a:t> </a:t>
            </a:r>
            <a:r>
              <a:rPr lang="en-US" dirty="0" err="1" smtClean="0"/>
              <a:t>жүргізеді</a:t>
            </a:r>
            <a:r>
              <a:rPr lang="en-US" dirty="0" smtClean="0"/>
              <a:t>.</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0AA39464-637D-4B94-B730-6050C498EEA6}" type="slidenum">
              <a:rPr lang="ru-RU" smtClean="0"/>
              <a:pPr/>
              <a:t>18</a:t>
            </a:fld>
            <a:endParaRPr lang="ru-RU" dirty="0"/>
          </a:p>
        </p:txBody>
      </p:sp>
      <p:sp>
        <p:nvSpPr>
          <p:cNvPr id="6" name="Прямоугольник 5"/>
          <p:cNvSpPr/>
          <p:nvPr/>
        </p:nvSpPr>
        <p:spPr>
          <a:xfrm>
            <a:off x="179512" y="188641"/>
            <a:ext cx="8784976" cy="6740307"/>
          </a:xfrm>
          <a:prstGeom prst="rect">
            <a:avLst/>
          </a:prstGeom>
        </p:spPr>
        <p:txBody>
          <a:bodyPr wrap="square">
            <a:spAutoFit/>
          </a:bodyPr>
          <a:lstStyle/>
          <a:p>
            <a:r>
              <a:rPr lang="en-US" b="1" dirty="0" err="1" smtClean="0"/>
              <a:t>Дара</a:t>
            </a:r>
            <a:r>
              <a:rPr lang="en-US" b="1" dirty="0" smtClean="0"/>
              <a:t> </a:t>
            </a:r>
            <a:r>
              <a:rPr lang="en-US" b="1" dirty="0" err="1" smtClean="0"/>
              <a:t>кәсіпкердің</a:t>
            </a:r>
            <a:r>
              <a:rPr lang="en-US" b="1" dirty="0" smtClean="0"/>
              <a:t> </a:t>
            </a:r>
            <a:r>
              <a:rPr lang="en-US" b="1" dirty="0" err="1" smtClean="0"/>
              <a:t>кірісі</a:t>
            </a:r>
            <a:r>
              <a:rPr lang="en-US" b="1" dirty="0" smtClean="0"/>
              <a:t> </a:t>
            </a:r>
            <a:endParaRPr lang="ru-RU" dirty="0" smtClean="0"/>
          </a:p>
          <a:p>
            <a:r>
              <a:rPr lang="en-US" dirty="0" smtClean="0"/>
              <a:t>       1. </a:t>
            </a:r>
            <a:r>
              <a:rPr lang="en-US" dirty="0" err="1" smtClean="0"/>
              <a:t>Жалпыға</a:t>
            </a:r>
            <a:r>
              <a:rPr lang="en-US" dirty="0" smtClean="0"/>
              <a:t> </a:t>
            </a:r>
            <a:r>
              <a:rPr lang="en-US" dirty="0" err="1" smtClean="0"/>
              <a:t>бірдей</a:t>
            </a:r>
            <a:r>
              <a:rPr lang="en-US" dirty="0" smtClean="0"/>
              <a:t> </a:t>
            </a:r>
            <a:r>
              <a:rPr lang="en-US" dirty="0" err="1" smtClean="0"/>
              <a:t>белгіленген</a:t>
            </a:r>
            <a:r>
              <a:rPr lang="en-US" dirty="0" smtClean="0"/>
              <a:t> </a:t>
            </a:r>
            <a:r>
              <a:rPr lang="en-US" dirty="0" err="1" smtClean="0"/>
              <a:t>салық</a:t>
            </a:r>
            <a:r>
              <a:rPr lang="en-US" dirty="0" smtClean="0"/>
              <a:t> </a:t>
            </a:r>
            <a:r>
              <a:rPr lang="en-US" dirty="0" err="1" smtClean="0"/>
              <a:t>салу</a:t>
            </a:r>
            <a:r>
              <a:rPr lang="en-US" dirty="0" smtClean="0"/>
              <a:t> </a:t>
            </a:r>
            <a:r>
              <a:rPr lang="en-US" dirty="0" err="1" smtClean="0"/>
              <a:t>режимін</a:t>
            </a:r>
            <a:r>
              <a:rPr lang="en-US" dirty="0" smtClean="0"/>
              <a:t> </a:t>
            </a:r>
            <a:r>
              <a:rPr lang="en-US" dirty="0" err="1" smtClean="0"/>
              <a:t>қолданатын</a:t>
            </a:r>
            <a:r>
              <a:rPr lang="en-US" dirty="0" smtClean="0"/>
              <a:t> </a:t>
            </a:r>
            <a:r>
              <a:rPr lang="en-US" dirty="0" err="1" smtClean="0"/>
              <a:t>дара</a:t>
            </a:r>
            <a:r>
              <a:rPr lang="en-US" dirty="0" smtClean="0"/>
              <a:t> </a:t>
            </a:r>
            <a:r>
              <a:rPr lang="en-US" dirty="0" err="1" smtClean="0"/>
              <a:t>кәсіпкердің</a:t>
            </a:r>
            <a:r>
              <a:rPr lang="en-US" dirty="0" smtClean="0"/>
              <a:t> </a:t>
            </a:r>
            <a:r>
              <a:rPr lang="en-US" dirty="0" err="1" smtClean="0"/>
              <a:t>салықтық</a:t>
            </a:r>
            <a:r>
              <a:rPr lang="en-US" dirty="0" smtClean="0"/>
              <a:t> </a:t>
            </a:r>
            <a:r>
              <a:rPr lang="en-US" dirty="0" err="1" smtClean="0"/>
              <a:t>кезеңдегі</a:t>
            </a:r>
            <a:r>
              <a:rPr lang="en-US" dirty="0" smtClean="0"/>
              <a:t> </a:t>
            </a:r>
            <a:r>
              <a:rPr lang="en-US" dirty="0" err="1" smtClean="0"/>
              <a:t>салық</a:t>
            </a:r>
            <a:r>
              <a:rPr lang="en-US" dirty="0" smtClean="0"/>
              <a:t> </a:t>
            </a:r>
            <a:r>
              <a:rPr lang="en-US" dirty="0" err="1" smtClean="0"/>
              <a:t>салынатын</a:t>
            </a:r>
            <a:r>
              <a:rPr lang="en-US" dirty="0" smtClean="0"/>
              <a:t> </a:t>
            </a:r>
            <a:r>
              <a:rPr lang="en-US" dirty="0" err="1" smtClean="0"/>
              <a:t>кірісі</a:t>
            </a:r>
            <a:r>
              <a:rPr lang="en-US" dirty="0" smtClean="0"/>
              <a:t> </a:t>
            </a:r>
            <a:r>
              <a:rPr lang="en-US" dirty="0" err="1" smtClean="0"/>
              <a:t>мынадай</a:t>
            </a:r>
            <a:r>
              <a:rPr lang="en-US" dirty="0" smtClean="0"/>
              <a:t> </a:t>
            </a:r>
            <a:r>
              <a:rPr lang="en-US" dirty="0" err="1" smtClean="0"/>
              <a:t>тәртіппен</a:t>
            </a:r>
            <a:r>
              <a:rPr lang="en-US" dirty="0" smtClean="0"/>
              <a:t> </a:t>
            </a:r>
            <a:r>
              <a:rPr lang="en-US" dirty="0" err="1" smtClean="0"/>
              <a:t>айқындалады</a:t>
            </a:r>
            <a:r>
              <a:rPr lang="en-US" dirty="0" smtClean="0"/>
              <a:t>: </a:t>
            </a:r>
            <a:endParaRPr lang="ru-RU" dirty="0" smtClean="0"/>
          </a:p>
          <a:p>
            <a:r>
              <a:rPr lang="en-US" dirty="0" smtClean="0"/>
              <a:t>      </a:t>
            </a:r>
            <a:r>
              <a:rPr lang="en-US" dirty="0" err="1" smtClean="0"/>
              <a:t>дара</a:t>
            </a:r>
            <a:r>
              <a:rPr lang="en-US" dirty="0" smtClean="0"/>
              <a:t> </a:t>
            </a:r>
            <a:r>
              <a:rPr lang="en-US" dirty="0" err="1" smtClean="0"/>
              <a:t>кәсіпкердің</a:t>
            </a:r>
            <a:r>
              <a:rPr lang="en-US" dirty="0" smtClean="0"/>
              <a:t> </a:t>
            </a:r>
            <a:r>
              <a:rPr lang="en-US" dirty="0" err="1" smtClean="0"/>
              <a:t>осы</a:t>
            </a:r>
            <a:r>
              <a:rPr lang="en-US" dirty="0" smtClean="0"/>
              <a:t> </a:t>
            </a:r>
            <a:r>
              <a:rPr lang="en-US" dirty="0" err="1" smtClean="0"/>
              <a:t>баптың</a:t>
            </a:r>
            <a:r>
              <a:rPr lang="en-US" dirty="0" smtClean="0"/>
              <a:t> 2-тармағына </a:t>
            </a:r>
            <a:r>
              <a:rPr lang="en-US" dirty="0" err="1" smtClean="0"/>
              <a:t>сәйкес</a:t>
            </a:r>
            <a:r>
              <a:rPr lang="en-US" dirty="0" smtClean="0"/>
              <a:t> </a:t>
            </a:r>
            <a:r>
              <a:rPr lang="en-US" dirty="0" err="1" smtClean="0"/>
              <a:t>айқындалған</a:t>
            </a:r>
            <a:r>
              <a:rPr lang="en-US" dirty="0" smtClean="0"/>
              <a:t> </a:t>
            </a:r>
            <a:r>
              <a:rPr lang="en-US" dirty="0" err="1" smtClean="0"/>
              <a:t>салық</a:t>
            </a:r>
            <a:r>
              <a:rPr lang="en-US" dirty="0" smtClean="0"/>
              <a:t> </a:t>
            </a:r>
            <a:r>
              <a:rPr lang="en-US" dirty="0" err="1" smtClean="0"/>
              <a:t>салынатын</a:t>
            </a:r>
            <a:r>
              <a:rPr lang="en-US" dirty="0" smtClean="0"/>
              <a:t> </a:t>
            </a:r>
            <a:r>
              <a:rPr lang="en-US" dirty="0" err="1" smtClean="0"/>
              <a:t>кірісі</a:t>
            </a:r>
            <a:r>
              <a:rPr lang="en-US" dirty="0" smtClean="0"/>
              <a:t>,</a:t>
            </a:r>
            <a:r>
              <a:rPr lang="kk-KZ" dirty="0" smtClean="0"/>
              <a:t> </a:t>
            </a:r>
            <a:r>
              <a:rPr lang="en-US" b="1" dirty="0" err="1" smtClean="0"/>
              <a:t>алу</a:t>
            </a:r>
            <a:r>
              <a:rPr lang="kk-KZ" b="1" dirty="0" smtClean="0"/>
              <a:t> </a:t>
            </a:r>
            <a:r>
              <a:rPr lang="en-US" dirty="0" err="1" smtClean="0"/>
              <a:t>дара</a:t>
            </a:r>
            <a:r>
              <a:rPr lang="en-US" dirty="0" smtClean="0"/>
              <a:t> </a:t>
            </a:r>
            <a:r>
              <a:rPr lang="en-US" dirty="0" err="1" smtClean="0"/>
              <a:t>кәсіпкердің</a:t>
            </a:r>
            <a:r>
              <a:rPr lang="en-US" dirty="0" smtClean="0"/>
              <a:t> </a:t>
            </a:r>
            <a:r>
              <a:rPr lang="en-US" dirty="0" err="1" smtClean="0"/>
              <a:t>салық</a:t>
            </a:r>
            <a:r>
              <a:rPr lang="en-US" dirty="0" smtClean="0"/>
              <a:t> </a:t>
            </a:r>
            <a:r>
              <a:rPr lang="en-US" dirty="0" err="1" smtClean="0"/>
              <a:t>салынатын</a:t>
            </a:r>
            <a:r>
              <a:rPr lang="en-US" dirty="0" smtClean="0"/>
              <a:t> </a:t>
            </a:r>
            <a:r>
              <a:rPr lang="en-US" dirty="0" err="1" smtClean="0"/>
              <a:t>кірісін</a:t>
            </a:r>
            <a:r>
              <a:rPr lang="en-US" dirty="0" smtClean="0"/>
              <a:t> </a:t>
            </a:r>
            <a:r>
              <a:rPr lang="en-US" dirty="0" smtClean="0"/>
              <a:t>,</a:t>
            </a:r>
            <a:r>
              <a:rPr lang="kk-KZ" dirty="0" smtClean="0"/>
              <a:t> </a:t>
            </a:r>
            <a:r>
              <a:rPr lang="en-US" b="1" dirty="0" err="1" smtClean="0"/>
              <a:t>қосу</a:t>
            </a:r>
            <a:r>
              <a:rPr lang="kk-KZ" b="1" dirty="0" smtClean="0"/>
              <a:t> </a:t>
            </a:r>
            <a:r>
              <a:rPr lang="en-US" dirty="0" err="1" smtClean="0"/>
              <a:t>Кодекстің</a:t>
            </a:r>
            <a:r>
              <a:rPr lang="en-US" dirty="0" smtClean="0"/>
              <a:t> </a:t>
            </a:r>
            <a:r>
              <a:rPr lang="en-US" dirty="0" smtClean="0"/>
              <a:t>340-бабына </a:t>
            </a:r>
            <a:r>
              <a:rPr lang="en-US" dirty="0" err="1" smtClean="0"/>
              <a:t>сәйкес</a:t>
            </a:r>
            <a:r>
              <a:rPr lang="en-US" dirty="0" smtClean="0"/>
              <a:t> </a:t>
            </a:r>
            <a:r>
              <a:rPr lang="en-US" dirty="0" err="1" smtClean="0"/>
              <a:t>айқындалатын</a:t>
            </a:r>
            <a:r>
              <a:rPr lang="en-US" dirty="0" smtClean="0"/>
              <a:t> </a:t>
            </a:r>
            <a:r>
              <a:rPr lang="en-US" dirty="0" err="1" smtClean="0"/>
              <a:t>жиынтық</a:t>
            </a:r>
            <a:r>
              <a:rPr lang="en-US" dirty="0" smtClean="0"/>
              <a:t> </a:t>
            </a:r>
            <a:r>
              <a:rPr lang="en-US" dirty="0" err="1" smtClean="0"/>
              <a:t>пайдасы</a:t>
            </a:r>
            <a:r>
              <a:rPr lang="en-US" dirty="0" smtClean="0"/>
              <a:t>,</a:t>
            </a:r>
            <a:r>
              <a:rPr lang="kk-KZ" dirty="0" smtClean="0"/>
              <a:t>  </a:t>
            </a:r>
            <a:r>
              <a:rPr lang="en-US" b="1" dirty="0" err="1" smtClean="0"/>
              <a:t>алу</a:t>
            </a:r>
            <a:r>
              <a:rPr lang="kk-KZ" b="1" dirty="0" smtClean="0"/>
              <a:t> </a:t>
            </a:r>
            <a:r>
              <a:rPr lang="en-US" dirty="0" err="1" smtClean="0"/>
              <a:t>осы</a:t>
            </a:r>
            <a:r>
              <a:rPr lang="en-US" dirty="0" smtClean="0"/>
              <a:t> </a:t>
            </a:r>
            <a:r>
              <a:rPr lang="en-US" dirty="0" err="1" smtClean="0"/>
              <a:t>Кодекстің</a:t>
            </a:r>
            <a:r>
              <a:rPr lang="en-US" dirty="0" smtClean="0"/>
              <a:t> 299 </a:t>
            </a:r>
            <a:r>
              <a:rPr lang="en-US" dirty="0" err="1" smtClean="0"/>
              <a:t>және</a:t>
            </a:r>
            <a:r>
              <a:rPr lang="en-US" dirty="0" smtClean="0"/>
              <a:t> 300-баптарында </a:t>
            </a:r>
            <a:r>
              <a:rPr lang="en-US" dirty="0" err="1" smtClean="0"/>
              <a:t>белгіленген</a:t>
            </a:r>
            <a:r>
              <a:rPr lang="en-US" dirty="0" smtClean="0"/>
              <a:t> </a:t>
            </a:r>
            <a:r>
              <a:rPr lang="en-US" dirty="0" err="1" smtClean="0"/>
              <a:t>залалдарды</a:t>
            </a:r>
            <a:r>
              <a:rPr lang="en-US" dirty="0" smtClean="0"/>
              <a:t> </a:t>
            </a:r>
            <a:r>
              <a:rPr lang="en-US" dirty="0" err="1" smtClean="0"/>
              <a:t>ауыстыру</a:t>
            </a:r>
            <a:r>
              <a:rPr lang="en-US" dirty="0" smtClean="0"/>
              <a:t> </a:t>
            </a:r>
            <a:r>
              <a:rPr lang="en-US" dirty="0" err="1" smtClean="0"/>
              <a:t>тәртібіне</a:t>
            </a:r>
            <a:r>
              <a:rPr lang="en-US" dirty="0" smtClean="0"/>
              <a:t> </a:t>
            </a:r>
            <a:r>
              <a:rPr lang="en-US" dirty="0" err="1" smtClean="0"/>
              <a:t>ұқсас</a:t>
            </a:r>
            <a:r>
              <a:rPr lang="en-US" dirty="0" smtClean="0"/>
              <a:t> </a:t>
            </a:r>
            <a:r>
              <a:rPr lang="en-US" dirty="0" err="1" smtClean="0"/>
              <a:t>тәртіппен</a:t>
            </a:r>
            <a:r>
              <a:rPr lang="en-US" dirty="0" smtClean="0"/>
              <a:t> </a:t>
            </a:r>
            <a:r>
              <a:rPr lang="en-US" dirty="0" err="1" smtClean="0"/>
              <a:t>ауыстырылатын</a:t>
            </a:r>
            <a:r>
              <a:rPr lang="en-US" dirty="0" smtClean="0"/>
              <a:t> </a:t>
            </a:r>
            <a:r>
              <a:rPr lang="en-US" dirty="0" err="1" smtClean="0"/>
              <a:t>залалдар</a:t>
            </a:r>
            <a:r>
              <a:rPr lang="en-US" dirty="0" smtClean="0"/>
              <a:t>.</a:t>
            </a:r>
            <a:endParaRPr lang="ru-RU" dirty="0" smtClean="0"/>
          </a:p>
          <a:p>
            <a:r>
              <a:rPr lang="en-US" dirty="0" smtClean="0"/>
              <a:t>      2. </a:t>
            </a:r>
            <a:r>
              <a:rPr lang="en-US" dirty="0" err="1" smtClean="0"/>
              <a:t>Дара</a:t>
            </a:r>
            <a:r>
              <a:rPr lang="en-US" dirty="0" smtClean="0"/>
              <a:t> </a:t>
            </a:r>
            <a:r>
              <a:rPr lang="en-US" dirty="0" err="1" smtClean="0"/>
              <a:t>кәсіпкердің</a:t>
            </a:r>
            <a:r>
              <a:rPr lang="en-US" dirty="0" smtClean="0"/>
              <a:t> </a:t>
            </a:r>
            <a:r>
              <a:rPr lang="en-US" dirty="0" err="1" smtClean="0"/>
              <a:t>салықтық</a:t>
            </a:r>
            <a:r>
              <a:rPr lang="en-US" dirty="0" smtClean="0"/>
              <a:t> </a:t>
            </a:r>
            <a:r>
              <a:rPr lang="en-US" dirty="0" err="1" smtClean="0"/>
              <a:t>кезеңдегі</a:t>
            </a:r>
            <a:r>
              <a:rPr lang="en-US" dirty="0" smtClean="0"/>
              <a:t> </a:t>
            </a:r>
            <a:r>
              <a:rPr lang="en-US" dirty="0" err="1" smtClean="0"/>
              <a:t>салық</a:t>
            </a:r>
            <a:r>
              <a:rPr lang="en-US" dirty="0" smtClean="0"/>
              <a:t> </a:t>
            </a:r>
            <a:r>
              <a:rPr lang="en-US" dirty="0" err="1" smtClean="0"/>
              <a:t>салынатын</a:t>
            </a:r>
            <a:r>
              <a:rPr lang="en-US" dirty="0" smtClean="0"/>
              <a:t> </a:t>
            </a:r>
            <a:r>
              <a:rPr lang="en-US" dirty="0" err="1" smtClean="0"/>
              <a:t>кірісі</a:t>
            </a:r>
            <a:r>
              <a:rPr lang="en-US" dirty="0" smtClean="0"/>
              <a:t> </a:t>
            </a:r>
            <a:r>
              <a:rPr lang="en-US" dirty="0" err="1" smtClean="0"/>
              <a:t>мынадай</a:t>
            </a:r>
            <a:r>
              <a:rPr lang="en-US" dirty="0" smtClean="0"/>
              <a:t> </a:t>
            </a:r>
            <a:r>
              <a:rPr lang="en-US" dirty="0" err="1" smtClean="0"/>
              <a:t>тәртіппен</a:t>
            </a:r>
            <a:r>
              <a:rPr lang="en-US" dirty="0" smtClean="0"/>
              <a:t> </a:t>
            </a:r>
            <a:r>
              <a:rPr lang="en-US" dirty="0" err="1" smtClean="0"/>
              <a:t>айқындалады</a:t>
            </a:r>
            <a:r>
              <a:rPr lang="en-US" dirty="0" smtClean="0"/>
              <a:t>:</a:t>
            </a:r>
            <a:r>
              <a:rPr lang="kk-KZ" dirty="0" smtClean="0"/>
              <a:t> </a:t>
            </a:r>
            <a:r>
              <a:rPr lang="en-US" dirty="0" smtClean="0"/>
              <a:t> </a:t>
            </a:r>
            <a:r>
              <a:rPr lang="en-US" dirty="0" err="1" smtClean="0"/>
              <a:t>осы</a:t>
            </a:r>
            <a:r>
              <a:rPr lang="en-US" dirty="0" smtClean="0"/>
              <a:t> </a:t>
            </a:r>
            <a:r>
              <a:rPr lang="en-US" dirty="0" err="1" smtClean="0"/>
              <a:t>Кодекстің</a:t>
            </a:r>
            <a:r>
              <a:rPr lang="en-US" dirty="0" smtClean="0"/>
              <a:t> 226 – 240-баптарында </a:t>
            </a:r>
            <a:r>
              <a:rPr lang="en-US" dirty="0" err="1" smtClean="0"/>
              <a:t>көзделген</a:t>
            </a:r>
            <a:r>
              <a:rPr lang="en-US" dirty="0" smtClean="0"/>
              <a:t> </a:t>
            </a:r>
            <a:r>
              <a:rPr lang="en-US" dirty="0" err="1" smtClean="0"/>
              <a:t>ерекшеліктер</a:t>
            </a:r>
            <a:r>
              <a:rPr lang="en-US" dirty="0" smtClean="0"/>
              <a:t> </a:t>
            </a:r>
            <a:r>
              <a:rPr lang="en-US" dirty="0" err="1" smtClean="0"/>
              <a:t>ескеріле</a:t>
            </a:r>
            <a:r>
              <a:rPr lang="en-US" dirty="0" smtClean="0"/>
              <a:t> </a:t>
            </a:r>
            <a:r>
              <a:rPr lang="en-US" dirty="0" err="1" smtClean="0"/>
              <a:t>отырып</a:t>
            </a:r>
            <a:r>
              <a:rPr lang="en-US" dirty="0" smtClean="0"/>
              <a:t>, </a:t>
            </a:r>
            <a:r>
              <a:rPr lang="en-US" dirty="0" err="1" smtClean="0"/>
              <a:t>осы</a:t>
            </a:r>
            <a:r>
              <a:rPr lang="en-US" dirty="0" smtClean="0"/>
              <a:t> </a:t>
            </a:r>
            <a:r>
              <a:rPr lang="en-US" dirty="0" err="1" smtClean="0"/>
              <a:t>Кодекстің</a:t>
            </a:r>
            <a:r>
              <a:rPr lang="en-US" dirty="0" smtClean="0"/>
              <a:t> 225-бабында </a:t>
            </a:r>
            <a:r>
              <a:rPr lang="en-US" dirty="0" err="1" smtClean="0"/>
              <a:t>белгіленген</a:t>
            </a:r>
            <a:r>
              <a:rPr lang="en-US" dirty="0" smtClean="0"/>
              <a:t> </a:t>
            </a:r>
            <a:r>
              <a:rPr lang="en-US" dirty="0" err="1" smtClean="0"/>
              <a:t>жылдық</a:t>
            </a:r>
            <a:r>
              <a:rPr lang="en-US" dirty="0" smtClean="0"/>
              <a:t> </a:t>
            </a:r>
            <a:r>
              <a:rPr lang="en-US" dirty="0" err="1" smtClean="0"/>
              <a:t>жиынтық</a:t>
            </a:r>
            <a:r>
              <a:rPr lang="en-US" dirty="0" smtClean="0"/>
              <a:t> </a:t>
            </a:r>
            <a:r>
              <a:rPr lang="en-US" dirty="0" err="1" smtClean="0"/>
              <a:t>кірісті</a:t>
            </a:r>
            <a:r>
              <a:rPr lang="en-US" dirty="0" smtClean="0"/>
              <a:t> </a:t>
            </a:r>
            <a:r>
              <a:rPr lang="en-US" dirty="0" err="1" smtClean="0"/>
              <a:t>айқындау</a:t>
            </a:r>
            <a:r>
              <a:rPr lang="en-US" dirty="0" smtClean="0"/>
              <a:t> </a:t>
            </a:r>
            <a:r>
              <a:rPr lang="en-US" dirty="0" err="1" smtClean="0"/>
              <a:t>тәртібіне</a:t>
            </a:r>
            <a:r>
              <a:rPr lang="en-US" dirty="0" smtClean="0"/>
              <a:t> </a:t>
            </a:r>
            <a:r>
              <a:rPr lang="en-US" dirty="0" err="1" smtClean="0"/>
              <a:t>ұқсас</a:t>
            </a:r>
            <a:r>
              <a:rPr lang="en-US" dirty="0" smtClean="0"/>
              <a:t> </a:t>
            </a:r>
            <a:r>
              <a:rPr lang="en-US" dirty="0" err="1" smtClean="0"/>
              <a:t>тәртіппен</a:t>
            </a:r>
            <a:r>
              <a:rPr lang="en-US" dirty="0" smtClean="0"/>
              <a:t> </a:t>
            </a:r>
            <a:r>
              <a:rPr lang="en-US" dirty="0" err="1" smtClean="0"/>
              <a:t>айқындалған</a:t>
            </a:r>
            <a:r>
              <a:rPr lang="en-US" dirty="0" smtClean="0"/>
              <a:t>, </a:t>
            </a:r>
            <a:r>
              <a:rPr lang="en-US" dirty="0" err="1" smtClean="0"/>
              <a:t>салықтық</a:t>
            </a:r>
            <a:r>
              <a:rPr lang="en-US" dirty="0" smtClean="0"/>
              <a:t> </a:t>
            </a:r>
            <a:r>
              <a:rPr lang="en-US" dirty="0" err="1" smtClean="0"/>
              <a:t>кезең</a:t>
            </a:r>
            <a:r>
              <a:rPr lang="en-US" dirty="0" smtClean="0"/>
              <a:t> </a:t>
            </a:r>
            <a:r>
              <a:rPr lang="en-US" dirty="0" err="1" smtClean="0"/>
              <a:t>үшін</a:t>
            </a:r>
            <a:r>
              <a:rPr lang="en-US" dirty="0" smtClean="0"/>
              <a:t> </a:t>
            </a:r>
            <a:r>
              <a:rPr lang="en-US" dirty="0" err="1" smtClean="0"/>
              <a:t>жиынтық</a:t>
            </a:r>
            <a:r>
              <a:rPr lang="en-US" dirty="0" smtClean="0"/>
              <a:t> </a:t>
            </a:r>
            <a:r>
              <a:rPr lang="en-US" dirty="0" err="1" smtClean="0"/>
              <a:t>түрде</a:t>
            </a:r>
            <a:r>
              <a:rPr lang="en-US" dirty="0" smtClean="0"/>
              <a:t> </a:t>
            </a:r>
            <a:r>
              <a:rPr lang="en-US" dirty="0" err="1" smtClean="0"/>
              <a:t>алынған</a:t>
            </a:r>
            <a:r>
              <a:rPr lang="en-US" dirty="0" smtClean="0"/>
              <a:t> </a:t>
            </a:r>
            <a:r>
              <a:rPr lang="en-US" dirty="0" err="1" smtClean="0"/>
              <a:t>дара</a:t>
            </a:r>
            <a:r>
              <a:rPr lang="en-US" dirty="0" smtClean="0"/>
              <a:t> </a:t>
            </a:r>
            <a:r>
              <a:rPr lang="en-US" dirty="0" err="1" smtClean="0"/>
              <a:t>кәсіпкер</a:t>
            </a:r>
            <a:r>
              <a:rPr lang="en-US" dirty="0" smtClean="0"/>
              <a:t> </a:t>
            </a:r>
            <a:r>
              <a:rPr lang="en-US" dirty="0" err="1" smtClean="0"/>
              <a:t>кірісі</a:t>
            </a:r>
            <a:r>
              <a:rPr lang="en-US" dirty="0" smtClean="0"/>
              <a:t>,</a:t>
            </a:r>
            <a:r>
              <a:rPr lang="kk-KZ" dirty="0" smtClean="0"/>
              <a:t> </a:t>
            </a:r>
            <a:r>
              <a:rPr lang="en-US" b="1" dirty="0" err="1" smtClean="0"/>
              <a:t>алу</a:t>
            </a:r>
            <a:r>
              <a:rPr lang="kk-KZ" dirty="0" smtClean="0"/>
              <a:t> </a:t>
            </a:r>
            <a:r>
              <a:rPr lang="en-US" dirty="0" err="1" smtClean="0"/>
              <a:t>корпоративтік</a:t>
            </a:r>
            <a:r>
              <a:rPr lang="en-US" dirty="0" smtClean="0"/>
              <a:t> </a:t>
            </a:r>
            <a:r>
              <a:rPr lang="en-US" dirty="0" err="1" smtClean="0"/>
              <a:t>табыс</a:t>
            </a:r>
            <a:r>
              <a:rPr lang="en-US" dirty="0" smtClean="0"/>
              <a:t> </a:t>
            </a:r>
            <a:r>
              <a:rPr lang="en-US" dirty="0" err="1" smtClean="0"/>
              <a:t>салығын</a:t>
            </a:r>
            <a:r>
              <a:rPr lang="en-US" dirty="0" smtClean="0"/>
              <a:t> </a:t>
            </a:r>
            <a:r>
              <a:rPr lang="en-US" dirty="0" err="1" smtClean="0"/>
              <a:t>есептеу</a:t>
            </a:r>
            <a:r>
              <a:rPr lang="en-US" dirty="0" smtClean="0"/>
              <a:t> </a:t>
            </a:r>
            <a:r>
              <a:rPr lang="en-US" dirty="0" err="1" smtClean="0"/>
              <a:t>мақсатында</a:t>
            </a:r>
            <a:r>
              <a:rPr lang="en-US" dirty="0" smtClean="0"/>
              <a:t>, </a:t>
            </a:r>
            <a:r>
              <a:rPr lang="en-US" dirty="0" err="1" smtClean="0"/>
              <a:t>осы</a:t>
            </a:r>
            <a:r>
              <a:rPr lang="en-US" dirty="0" smtClean="0"/>
              <a:t> </a:t>
            </a:r>
            <a:r>
              <a:rPr lang="en-US" dirty="0" err="1" smtClean="0"/>
              <a:t>Кодекстің</a:t>
            </a:r>
            <a:r>
              <a:rPr lang="en-US" dirty="0" smtClean="0"/>
              <a:t> 241-бабы 2-тармағының </a:t>
            </a:r>
            <a:r>
              <a:rPr lang="en-US" dirty="0" err="1" smtClean="0"/>
              <a:t>ережелері</a:t>
            </a:r>
            <a:r>
              <a:rPr lang="en-US" dirty="0" smtClean="0"/>
              <a:t> </a:t>
            </a:r>
            <a:r>
              <a:rPr lang="en-US" dirty="0" err="1" smtClean="0"/>
              <a:t>ескеріле</a:t>
            </a:r>
            <a:r>
              <a:rPr lang="en-US" dirty="0" smtClean="0"/>
              <a:t> </a:t>
            </a:r>
            <a:r>
              <a:rPr lang="en-US" dirty="0" err="1" smtClean="0"/>
              <a:t>отырып</a:t>
            </a:r>
            <a:r>
              <a:rPr lang="en-US" dirty="0" smtClean="0"/>
              <a:t>, </a:t>
            </a:r>
            <a:r>
              <a:rPr lang="en-US" dirty="0" err="1" smtClean="0"/>
              <a:t>осы</a:t>
            </a:r>
            <a:r>
              <a:rPr lang="en-US" dirty="0" smtClean="0"/>
              <a:t> </a:t>
            </a:r>
            <a:r>
              <a:rPr lang="en-US" dirty="0" err="1" smtClean="0"/>
              <a:t>Кодекстің</a:t>
            </a:r>
            <a:r>
              <a:rPr lang="en-US" dirty="0" smtClean="0"/>
              <a:t> 241-бабының 1-тармағында </a:t>
            </a:r>
            <a:r>
              <a:rPr lang="en-US" dirty="0" err="1" smtClean="0"/>
              <a:t>белгіленген</a:t>
            </a:r>
            <a:r>
              <a:rPr lang="en-US" dirty="0" smtClean="0"/>
              <a:t> </a:t>
            </a:r>
            <a:r>
              <a:rPr lang="en-US" dirty="0" err="1" smtClean="0"/>
              <a:t>жылдық</a:t>
            </a:r>
            <a:r>
              <a:rPr lang="en-US" dirty="0" smtClean="0"/>
              <a:t> </a:t>
            </a:r>
            <a:r>
              <a:rPr lang="en-US" dirty="0" err="1" smtClean="0"/>
              <a:t>жиынтық</a:t>
            </a:r>
            <a:r>
              <a:rPr lang="en-US" dirty="0" smtClean="0"/>
              <a:t> </a:t>
            </a:r>
            <a:r>
              <a:rPr lang="en-US" dirty="0" err="1" smtClean="0"/>
              <a:t>кірісті</a:t>
            </a:r>
            <a:r>
              <a:rPr lang="en-US" dirty="0" smtClean="0"/>
              <a:t> </a:t>
            </a:r>
            <a:r>
              <a:rPr lang="en-US" dirty="0" err="1" smtClean="0"/>
              <a:t>түзетуді</a:t>
            </a:r>
            <a:r>
              <a:rPr lang="en-US" dirty="0" smtClean="0"/>
              <a:t> </a:t>
            </a:r>
            <a:r>
              <a:rPr lang="en-US" dirty="0" err="1" smtClean="0"/>
              <a:t>айқындау</a:t>
            </a:r>
            <a:r>
              <a:rPr lang="en-US" dirty="0" smtClean="0"/>
              <a:t> </a:t>
            </a:r>
            <a:r>
              <a:rPr lang="en-US" dirty="0" err="1" smtClean="0"/>
              <a:t>тәртібіне</a:t>
            </a:r>
            <a:r>
              <a:rPr lang="en-US" dirty="0" smtClean="0"/>
              <a:t> </a:t>
            </a:r>
            <a:r>
              <a:rPr lang="en-US" dirty="0" err="1" smtClean="0"/>
              <a:t>ұқсас</a:t>
            </a:r>
            <a:r>
              <a:rPr lang="en-US" dirty="0" smtClean="0"/>
              <a:t> </a:t>
            </a:r>
            <a:r>
              <a:rPr lang="en-US" dirty="0" err="1" smtClean="0"/>
              <a:t>тәртіппен</a:t>
            </a:r>
            <a:r>
              <a:rPr lang="en-US" dirty="0" smtClean="0"/>
              <a:t> </a:t>
            </a:r>
            <a:r>
              <a:rPr lang="en-US" dirty="0" err="1" smtClean="0"/>
              <a:t>айқындалған</a:t>
            </a:r>
            <a:r>
              <a:rPr lang="en-US" dirty="0" smtClean="0"/>
              <a:t>, </a:t>
            </a:r>
            <a:r>
              <a:rPr lang="en-US" dirty="0" err="1" smtClean="0"/>
              <a:t>дара</a:t>
            </a:r>
            <a:r>
              <a:rPr lang="en-US" dirty="0" smtClean="0"/>
              <a:t> </a:t>
            </a:r>
            <a:r>
              <a:rPr lang="en-US" dirty="0" err="1" smtClean="0"/>
              <a:t>кәсіпкердің</a:t>
            </a:r>
            <a:r>
              <a:rPr lang="en-US" dirty="0" smtClean="0"/>
              <a:t> </a:t>
            </a:r>
            <a:r>
              <a:rPr lang="en-US" dirty="0" err="1" smtClean="0"/>
              <a:t>салықтық</a:t>
            </a:r>
            <a:r>
              <a:rPr lang="en-US" dirty="0" smtClean="0"/>
              <a:t> </a:t>
            </a:r>
            <a:r>
              <a:rPr lang="en-US" dirty="0" err="1" smtClean="0"/>
              <a:t>кезең</a:t>
            </a:r>
            <a:r>
              <a:rPr lang="en-US" dirty="0" smtClean="0"/>
              <a:t> </a:t>
            </a:r>
            <a:r>
              <a:rPr lang="en-US" dirty="0" err="1" smtClean="0"/>
              <a:t>үшін</a:t>
            </a:r>
            <a:r>
              <a:rPr lang="en-US" dirty="0" smtClean="0"/>
              <a:t> </a:t>
            </a:r>
            <a:r>
              <a:rPr lang="en-US" dirty="0" err="1" smtClean="0"/>
              <a:t>жиынтық</a:t>
            </a:r>
            <a:r>
              <a:rPr lang="en-US" dirty="0" smtClean="0"/>
              <a:t> </a:t>
            </a:r>
            <a:r>
              <a:rPr lang="en-US" dirty="0" err="1" smtClean="0"/>
              <a:t>түрде</a:t>
            </a:r>
            <a:r>
              <a:rPr lang="en-US" dirty="0" smtClean="0"/>
              <a:t> </a:t>
            </a:r>
            <a:r>
              <a:rPr lang="en-US" dirty="0" err="1" smtClean="0"/>
              <a:t>алынған</a:t>
            </a:r>
            <a:r>
              <a:rPr lang="en-US" dirty="0" smtClean="0"/>
              <a:t> </a:t>
            </a:r>
            <a:r>
              <a:rPr lang="en-US" dirty="0" err="1" smtClean="0"/>
              <a:t>кірісін</a:t>
            </a:r>
            <a:r>
              <a:rPr lang="en-US" dirty="0" smtClean="0"/>
              <a:t> </a:t>
            </a:r>
            <a:r>
              <a:rPr lang="en-US" dirty="0" err="1" smtClean="0"/>
              <a:t>түзету</a:t>
            </a:r>
            <a:r>
              <a:rPr lang="en-US" dirty="0" smtClean="0"/>
              <a:t>,</a:t>
            </a:r>
            <a:r>
              <a:rPr lang="kk-KZ" dirty="0" smtClean="0"/>
              <a:t> </a:t>
            </a:r>
            <a:r>
              <a:rPr lang="en-US" b="1" dirty="0" err="1" smtClean="0"/>
              <a:t>қосу</a:t>
            </a:r>
            <a:r>
              <a:rPr lang="en-US" b="1" dirty="0" smtClean="0"/>
              <a:t> </a:t>
            </a:r>
            <a:r>
              <a:rPr lang="en-US" b="1" dirty="0" smtClean="0"/>
              <a:t>(</a:t>
            </a:r>
            <a:r>
              <a:rPr lang="en-US" b="1" dirty="0" err="1" smtClean="0"/>
              <a:t>алу</a:t>
            </a:r>
            <a:r>
              <a:rPr lang="en-US" b="1" dirty="0" smtClean="0"/>
              <a:t>)</a:t>
            </a:r>
            <a:r>
              <a:rPr lang="kk-KZ" b="1" dirty="0" smtClean="0"/>
              <a:t> </a:t>
            </a:r>
            <a:r>
              <a:rPr lang="en-US" dirty="0" err="1" smtClean="0"/>
              <a:t>корпоративтік</a:t>
            </a:r>
            <a:r>
              <a:rPr lang="en-US" dirty="0" smtClean="0"/>
              <a:t> </a:t>
            </a:r>
            <a:r>
              <a:rPr lang="en-US" dirty="0" err="1" smtClean="0"/>
              <a:t>табыс</a:t>
            </a:r>
            <a:r>
              <a:rPr lang="en-US" dirty="0" smtClean="0"/>
              <a:t> </a:t>
            </a:r>
            <a:r>
              <a:rPr lang="en-US" dirty="0" err="1" smtClean="0"/>
              <a:t>салығын</a:t>
            </a:r>
            <a:r>
              <a:rPr lang="en-US" dirty="0" smtClean="0"/>
              <a:t> </a:t>
            </a:r>
            <a:r>
              <a:rPr lang="en-US" dirty="0" err="1" smtClean="0"/>
              <a:t>есептеу</a:t>
            </a:r>
            <a:r>
              <a:rPr lang="en-US" dirty="0" smtClean="0"/>
              <a:t> </a:t>
            </a:r>
            <a:r>
              <a:rPr lang="en-US" dirty="0" err="1" smtClean="0"/>
              <a:t>мақсатында</a:t>
            </a:r>
            <a:r>
              <a:rPr lang="en-US" dirty="0" smtClean="0"/>
              <a:t> </a:t>
            </a:r>
            <a:r>
              <a:rPr lang="en-US" dirty="0" err="1" smtClean="0"/>
              <a:t>осы</a:t>
            </a:r>
            <a:r>
              <a:rPr lang="en-US" dirty="0" smtClean="0"/>
              <a:t> </a:t>
            </a:r>
            <a:r>
              <a:rPr lang="en-US" dirty="0" err="1" smtClean="0"/>
              <a:t>Кодекстің</a:t>
            </a:r>
            <a:r>
              <a:rPr lang="en-US" dirty="0" smtClean="0"/>
              <a:t> 241-бабының 3-тармағында </a:t>
            </a:r>
            <a:r>
              <a:rPr lang="en-US" dirty="0" err="1" smtClean="0"/>
              <a:t>белгіленген</a:t>
            </a:r>
            <a:r>
              <a:rPr lang="en-US" dirty="0" smtClean="0"/>
              <a:t> </a:t>
            </a:r>
            <a:r>
              <a:rPr lang="en-US" dirty="0" err="1" smtClean="0"/>
              <a:t>жылдық</a:t>
            </a:r>
            <a:r>
              <a:rPr lang="en-US" dirty="0" smtClean="0"/>
              <a:t> </a:t>
            </a:r>
            <a:r>
              <a:rPr lang="en-US" dirty="0" err="1" smtClean="0"/>
              <a:t>жиынтық</a:t>
            </a:r>
            <a:r>
              <a:rPr lang="en-US" dirty="0" smtClean="0"/>
              <a:t> </a:t>
            </a:r>
            <a:r>
              <a:rPr lang="en-US" dirty="0" err="1" smtClean="0"/>
              <a:t>кірісті</a:t>
            </a:r>
            <a:r>
              <a:rPr lang="en-US" dirty="0" smtClean="0"/>
              <a:t> </a:t>
            </a:r>
            <a:r>
              <a:rPr lang="en-US" dirty="0" err="1" smtClean="0"/>
              <a:t>түзетуді</a:t>
            </a:r>
            <a:r>
              <a:rPr lang="en-US" dirty="0" smtClean="0"/>
              <a:t> </a:t>
            </a:r>
            <a:r>
              <a:rPr lang="en-US" dirty="0" err="1" smtClean="0"/>
              <a:t>айқындау</a:t>
            </a:r>
            <a:r>
              <a:rPr lang="en-US" dirty="0" smtClean="0"/>
              <a:t> </a:t>
            </a:r>
            <a:r>
              <a:rPr lang="en-US" dirty="0" err="1" smtClean="0"/>
              <a:t>тәртібіне</a:t>
            </a:r>
            <a:r>
              <a:rPr lang="en-US" dirty="0" smtClean="0"/>
              <a:t> </a:t>
            </a:r>
            <a:r>
              <a:rPr lang="en-US" dirty="0" err="1" smtClean="0"/>
              <a:t>ұқсас</a:t>
            </a:r>
            <a:r>
              <a:rPr lang="en-US" dirty="0" smtClean="0"/>
              <a:t> </a:t>
            </a:r>
            <a:r>
              <a:rPr lang="en-US" dirty="0" err="1" smtClean="0"/>
              <a:t>тәртіппен</a:t>
            </a:r>
            <a:r>
              <a:rPr lang="en-US" dirty="0" smtClean="0"/>
              <a:t> </a:t>
            </a:r>
            <a:r>
              <a:rPr lang="en-US" dirty="0" err="1" smtClean="0"/>
              <a:t>айқындалған</a:t>
            </a:r>
            <a:r>
              <a:rPr lang="en-US" dirty="0" smtClean="0"/>
              <a:t>, </a:t>
            </a:r>
            <a:r>
              <a:rPr lang="en-US" dirty="0" err="1" smtClean="0"/>
              <a:t>дара</a:t>
            </a:r>
            <a:r>
              <a:rPr lang="en-US" dirty="0" smtClean="0"/>
              <a:t> </a:t>
            </a:r>
            <a:r>
              <a:rPr lang="en-US" dirty="0" err="1" smtClean="0"/>
              <a:t>кәсіпкердің</a:t>
            </a:r>
            <a:r>
              <a:rPr lang="en-US" dirty="0" smtClean="0"/>
              <a:t> </a:t>
            </a:r>
            <a:r>
              <a:rPr lang="en-US" dirty="0" err="1" smtClean="0"/>
              <a:t>салықтық</a:t>
            </a:r>
            <a:r>
              <a:rPr lang="en-US" dirty="0" smtClean="0"/>
              <a:t> </a:t>
            </a:r>
            <a:r>
              <a:rPr lang="en-US" dirty="0" err="1" smtClean="0"/>
              <a:t>кезең</a:t>
            </a:r>
            <a:r>
              <a:rPr lang="en-US" dirty="0" smtClean="0"/>
              <a:t> </a:t>
            </a:r>
            <a:r>
              <a:rPr lang="en-US" dirty="0" err="1" smtClean="0"/>
              <a:t>үшін</a:t>
            </a:r>
            <a:r>
              <a:rPr lang="en-US" dirty="0" smtClean="0"/>
              <a:t> </a:t>
            </a:r>
            <a:r>
              <a:rPr lang="en-US" dirty="0" err="1" smtClean="0"/>
              <a:t>жиынтық</a:t>
            </a:r>
            <a:r>
              <a:rPr lang="en-US" dirty="0" smtClean="0"/>
              <a:t> </a:t>
            </a:r>
            <a:r>
              <a:rPr lang="en-US" dirty="0" err="1" smtClean="0"/>
              <a:t>түрде</a:t>
            </a:r>
            <a:r>
              <a:rPr lang="en-US" dirty="0" smtClean="0"/>
              <a:t> </a:t>
            </a:r>
            <a:r>
              <a:rPr lang="en-US" dirty="0" err="1" smtClean="0"/>
              <a:t>алынған</a:t>
            </a:r>
            <a:r>
              <a:rPr lang="en-US" dirty="0" smtClean="0"/>
              <a:t> </a:t>
            </a:r>
            <a:r>
              <a:rPr lang="en-US" dirty="0" err="1" smtClean="0"/>
              <a:t>кірісін</a:t>
            </a:r>
            <a:r>
              <a:rPr lang="en-US" dirty="0" smtClean="0"/>
              <a:t> </a:t>
            </a:r>
            <a:r>
              <a:rPr lang="en-US" dirty="0" err="1" smtClean="0"/>
              <a:t>түзету</a:t>
            </a:r>
            <a:r>
              <a:rPr lang="en-US" dirty="0" smtClean="0"/>
              <a:t>.</a:t>
            </a:r>
            <a:r>
              <a:rPr lang="kk-KZ" dirty="0" smtClean="0"/>
              <a:t> </a:t>
            </a:r>
            <a:r>
              <a:rPr lang="ru-RU" b="1" dirty="0" smtClean="0"/>
              <a:t>а</a:t>
            </a:r>
            <a:r>
              <a:rPr lang="en-US" b="1" dirty="0" err="1" smtClean="0"/>
              <a:t>лу</a:t>
            </a:r>
            <a:r>
              <a:rPr lang="kk-KZ" b="1" dirty="0" smtClean="0"/>
              <a:t> </a:t>
            </a:r>
            <a:r>
              <a:rPr lang="en-US" dirty="0" smtClean="0"/>
              <a:t> </a:t>
            </a:r>
            <a:r>
              <a:rPr lang="en-US" dirty="0" err="1" smtClean="0"/>
              <a:t>корпоративтік</a:t>
            </a:r>
            <a:r>
              <a:rPr lang="en-US" dirty="0" smtClean="0"/>
              <a:t> </a:t>
            </a:r>
            <a:r>
              <a:rPr lang="en-US" dirty="0" err="1" smtClean="0"/>
              <a:t>табыс</a:t>
            </a:r>
            <a:r>
              <a:rPr lang="en-US" dirty="0" smtClean="0"/>
              <a:t> </a:t>
            </a:r>
            <a:r>
              <a:rPr lang="en-US" dirty="0" err="1" smtClean="0"/>
              <a:t>салығын</a:t>
            </a:r>
            <a:r>
              <a:rPr lang="en-US" dirty="0" smtClean="0"/>
              <a:t> </a:t>
            </a:r>
            <a:r>
              <a:rPr lang="en-US" dirty="0" err="1" smtClean="0"/>
              <a:t>есептеу</a:t>
            </a:r>
            <a:r>
              <a:rPr lang="en-US" dirty="0" smtClean="0"/>
              <a:t> </a:t>
            </a:r>
            <a:r>
              <a:rPr lang="en-US" dirty="0" err="1" smtClean="0"/>
              <a:t>мақсатында</a:t>
            </a:r>
            <a:r>
              <a:rPr lang="en-US" dirty="0" smtClean="0"/>
              <a:t> </a:t>
            </a:r>
            <a:r>
              <a:rPr lang="en-US" dirty="0" err="1" smtClean="0"/>
              <a:t>осы</a:t>
            </a:r>
            <a:r>
              <a:rPr lang="en-US" dirty="0" smtClean="0"/>
              <a:t> </a:t>
            </a:r>
            <a:r>
              <a:rPr lang="en-US" dirty="0" err="1" smtClean="0"/>
              <a:t>Кодекстің</a:t>
            </a:r>
            <a:r>
              <a:rPr lang="en-US" dirty="0" smtClean="0"/>
              <a:t> 242 – 276-баптарында </a:t>
            </a:r>
            <a:r>
              <a:rPr lang="en-US" dirty="0" err="1" smtClean="0"/>
              <a:t>белгіленген</a:t>
            </a:r>
            <a:r>
              <a:rPr lang="en-US" dirty="0" smtClean="0"/>
              <a:t> </a:t>
            </a:r>
            <a:r>
              <a:rPr lang="en-US" dirty="0" err="1" smtClean="0"/>
              <a:t>шегерімдерге</a:t>
            </a:r>
            <a:r>
              <a:rPr lang="en-US" dirty="0" smtClean="0"/>
              <a:t> </a:t>
            </a:r>
            <a:r>
              <a:rPr lang="en-US" dirty="0" err="1" smtClean="0"/>
              <a:t>жатқызылатын</a:t>
            </a:r>
            <a:r>
              <a:rPr lang="en-US" dirty="0" smtClean="0"/>
              <a:t> </a:t>
            </a:r>
            <a:r>
              <a:rPr lang="en-US" dirty="0" err="1" smtClean="0"/>
              <a:t>шығыстарды</a:t>
            </a:r>
            <a:r>
              <a:rPr lang="en-US" dirty="0" smtClean="0"/>
              <a:t> </a:t>
            </a:r>
            <a:r>
              <a:rPr lang="en-US" dirty="0" err="1" smtClean="0"/>
              <a:t>айқындау</a:t>
            </a:r>
            <a:r>
              <a:rPr lang="en-US" dirty="0" smtClean="0"/>
              <a:t> </a:t>
            </a:r>
            <a:r>
              <a:rPr lang="en-US" dirty="0" err="1" smtClean="0"/>
              <a:t>тәртібіне</a:t>
            </a:r>
            <a:r>
              <a:rPr lang="en-US" dirty="0" smtClean="0"/>
              <a:t> </a:t>
            </a:r>
            <a:r>
              <a:rPr lang="en-US" dirty="0" err="1" smtClean="0"/>
              <a:t>ұқсас</a:t>
            </a:r>
            <a:r>
              <a:rPr lang="en-US" dirty="0" smtClean="0"/>
              <a:t> </a:t>
            </a:r>
            <a:r>
              <a:rPr lang="en-US" dirty="0" err="1" smtClean="0"/>
              <a:t>тәртіппен</a:t>
            </a:r>
            <a:r>
              <a:rPr lang="en-US" dirty="0" smtClean="0"/>
              <a:t> </a:t>
            </a:r>
            <a:r>
              <a:rPr lang="en-US" dirty="0" err="1" smtClean="0"/>
              <a:t>айқындалған</a:t>
            </a:r>
            <a:r>
              <a:rPr lang="en-US" dirty="0" smtClean="0"/>
              <a:t> </a:t>
            </a:r>
            <a:r>
              <a:rPr lang="en-US" dirty="0" err="1" smtClean="0"/>
              <a:t>шегерімдер</a:t>
            </a:r>
            <a:r>
              <a:rPr lang="kk-KZ" dirty="0" smtClean="0"/>
              <a:t> </a:t>
            </a:r>
            <a:r>
              <a:rPr lang="en-US" b="1" dirty="0" err="1" smtClean="0"/>
              <a:t>қосу</a:t>
            </a:r>
            <a:r>
              <a:rPr lang="en-US" b="1" dirty="0" smtClean="0"/>
              <a:t> </a:t>
            </a:r>
            <a:r>
              <a:rPr lang="en-US" b="1" dirty="0" smtClean="0"/>
              <a:t>(</a:t>
            </a:r>
            <a:r>
              <a:rPr lang="en-US" b="1" dirty="0" err="1" smtClean="0"/>
              <a:t>алу</a:t>
            </a:r>
            <a:r>
              <a:rPr lang="en-US" b="1" dirty="0" smtClean="0"/>
              <a:t>)</a:t>
            </a:r>
            <a:r>
              <a:rPr lang="kk-KZ" b="1" dirty="0" smtClean="0"/>
              <a:t> </a:t>
            </a:r>
            <a:r>
              <a:rPr lang="en-US" dirty="0" err="1" smtClean="0"/>
              <a:t>корпоративтік</a:t>
            </a:r>
            <a:r>
              <a:rPr lang="en-US" dirty="0" smtClean="0"/>
              <a:t> </a:t>
            </a:r>
            <a:r>
              <a:rPr lang="en-US" dirty="0" err="1" smtClean="0"/>
              <a:t>табыс</a:t>
            </a:r>
            <a:r>
              <a:rPr lang="en-US" dirty="0" smtClean="0"/>
              <a:t> </a:t>
            </a:r>
            <a:r>
              <a:rPr lang="en-US" dirty="0" err="1" smtClean="0"/>
              <a:t>салығын</a:t>
            </a:r>
            <a:r>
              <a:rPr lang="en-US" dirty="0" smtClean="0"/>
              <a:t> </a:t>
            </a:r>
            <a:r>
              <a:rPr lang="en-US" dirty="0" err="1" smtClean="0"/>
              <a:t>есептеу</a:t>
            </a:r>
            <a:r>
              <a:rPr lang="en-US" dirty="0" smtClean="0"/>
              <a:t> </a:t>
            </a:r>
            <a:r>
              <a:rPr lang="en-US" dirty="0" err="1" smtClean="0"/>
              <a:t>мақсатында</a:t>
            </a:r>
            <a:r>
              <a:rPr lang="en-US" dirty="0" smtClean="0"/>
              <a:t> </a:t>
            </a:r>
            <a:r>
              <a:rPr lang="en-US" dirty="0" err="1" smtClean="0"/>
              <a:t>осы</a:t>
            </a:r>
            <a:r>
              <a:rPr lang="en-US" dirty="0" smtClean="0"/>
              <a:t> </a:t>
            </a:r>
            <a:r>
              <a:rPr lang="en-US" dirty="0" err="1" smtClean="0"/>
              <a:t>Кодекстің</a:t>
            </a:r>
            <a:r>
              <a:rPr lang="en-US" dirty="0" smtClean="0"/>
              <a:t> 287-бабында </a:t>
            </a:r>
            <a:r>
              <a:rPr lang="en-US" dirty="0" err="1" smtClean="0"/>
              <a:t>белгіленген</a:t>
            </a:r>
            <a:r>
              <a:rPr lang="en-US" dirty="0" smtClean="0"/>
              <a:t> </a:t>
            </a:r>
            <a:r>
              <a:rPr lang="en-US" dirty="0" err="1" smtClean="0"/>
              <a:t>кірістер</a:t>
            </a:r>
            <a:r>
              <a:rPr lang="en-US" dirty="0" smtClean="0"/>
              <a:t> </a:t>
            </a:r>
            <a:r>
              <a:rPr lang="en-US" dirty="0" err="1" smtClean="0"/>
              <a:t>мен</a:t>
            </a:r>
            <a:r>
              <a:rPr lang="en-US" dirty="0" smtClean="0"/>
              <a:t> </a:t>
            </a:r>
            <a:r>
              <a:rPr lang="en-US" dirty="0" err="1" smtClean="0"/>
              <a:t>шегерімдерді</a:t>
            </a:r>
            <a:r>
              <a:rPr lang="en-US" dirty="0" smtClean="0"/>
              <a:t> </a:t>
            </a:r>
            <a:r>
              <a:rPr lang="en-US" dirty="0" err="1" smtClean="0"/>
              <a:t>түзетуді</a:t>
            </a:r>
            <a:r>
              <a:rPr lang="en-US" dirty="0" smtClean="0"/>
              <a:t> </a:t>
            </a:r>
            <a:r>
              <a:rPr lang="en-US" dirty="0" err="1" smtClean="0"/>
              <a:t>айқындау</a:t>
            </a:r>
            <a:r>
              <a:rPr lang="en-US" dirty="0" smtClean="0"/>
              <a:t> </a:t>
            </a:r>
            <a:r>
              <a:rPr lang="en-US" dirty="0" err="1" smtClean="0"/>
              <a:t>тәртібіне</a:t>
            </a:r>
            <a:r>
              <a:rPr lang="en-US" dirty="0" smtClean="0"/>
              <a:t> </a:t>
            </a:r>
            <a:r>
              <a:rPr lang="en-US" dirty="0" err="1" smtClean="0"/>
              <a:t>ұқсас</a:t>
            </a:r>
            <a:r>
              <a:rPr lang="en-US" dirty="0" smtClean="0"/>
              <a:t> </a:t>
            </a:r>
            <a:r>
              <a:rPr lang="en-US" dirty="0" err="1" smtClean="0"/>
              <a:t>тәртіппен</a:t>
            </a:r>
            <a:r>
              <a:rPr lang="en-US" dirty="0" smtClean="0"/>
              <a:t> </a:t>
            </a:r>
            <a:r>
              <a:rPr lang="en-US" dirty="0" err="1" smtClean="0"/>
              <a:t>айқындалған</a:t>
            </a:r>
            <a:r>
              <a:rPr lang="en-US" dirty="0" smtClean="0"/>
              <a:t> </a:t>
            </a:r>
            <a:r>
              <a:rPr lang="en-US" dirty="0" err="1" smtClean="0"/>
              <a:t>кірістер</a:t>
            </a:r>
            <a:r>
              <a:rPr lang="en-US" dirty="0" smtClean="0"/>
              <a:t> </a:t>
            </a:r>
            <a:r>
              <a:rPr lang="en-US" dirty="0" err="1" smtClean="0"/>
              <a:t>мен</a:t>
            </a:r>
            <a:r>
              <a:rPr lang="en-US" dirty="0" smtClean="0"/>
              <a:t> </a:t>
            </a:r>
            <a:r>
              <a:rPr lang="en-US" dirty="0" err="1" smtClean="0"/>
              <a:t>шегерімдерді</a:t>
            </a:r>
            <a:r>
              <a:rPr lang="en-US" dirty="0" smtClean="0"/>
              <a:t> </a:t>
            </a:r>
            <a:r>
              <a:rPr lang="en-US" dirty="0" err="1" smtClean="0"/>
              <a:t>түзету</a:t>
            </a:r>
            <a:r>
              <a:rPr lang="en-US" dirty="0" smtClean="0"/>
              <a:t>.</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2376264"/>
          </a:xfrm>
        </p:spPr>
        <p:txBody>
          <a:bodyPr>
            <a:noAutofit/>
          </a:bodyPr>
          <a:lstStyle/>
          <a:p>
            <a:pPr>
              <a:spcBef>
                <a:spcPts val="0"/>
              </a:spcBef>
              <a:buNone/>
            </a:pPr>
            <a:r>
              <a:rPr lang="ru-RU" sz="1400" dirty="0" smtClean="0">
                <a:cs typeface="Times New Roman" pitchFamily="18" charset="0"/>
              </a:rPr>
              <a:t> </a:t>
            </a:r>
            <a:r>
              <a:rPr lang="ru-RU" sz="1400" b="1" dirty="0" smtClean="0">
                <a:cs typeface="Times New Roman" pitchFamily="18" charset="0"/>
              </a:rPr>
              <a:t>ЖТС </a:t>
            </a:r>
            <a:r>
              <a:rPr lang="ru-RU" sz="1400" b="1" dirty="0" err="1" smtClean="0">
                <a:cs typeface="Times New Roman" pitchFamily="18" charset="0"/>
              </a:rPr>
              <a:t>бойынша</a:t>
            </a:r>
            <a:r>
              <a:rPr lang="ru-RU" sz="1400" b="1" dirty="0" smtClean="0">
                <a:cs typeface="Times New Roman" pitchFamily="18" charset="0"/>
              </a:rPr>
              <a:t> </a:t>
            </a:r>
            <a:r>
              <a:rPr lang="ru-RU" sz="1400" b="1" dirty="0" err="1" smtClean="0">
                <a:cs typeface="Times New Roman" pitchFamily="18" charset="0"/>
              </a:rPr>
              <a:t>декларацияны</a:t>
            </a:r>
            <a:endParaRPr lang="ru-RU" sz="1400" dirty="0" smtClean="0">
              <a:cs typeface="Times New Roman" pitchFamily="18" charset="0"/>
            </a:endParaRPr>
          </a:p>
          <a:p>
            <a:pPr>
              <a:spcBef>
                <a:spcPts val="0"/>
              </a:spcBef>
              <a:buNone/>
            </a:pPr>
            <a:r>
              <a:rPr lang="en-US" sz="1400" dirty="0" smtClean="0"/>
              <a:t>1</a:t>
            </a:r>
            <a:r>
              <a:rPr lang="en-US" sz="1400" dirty="0" smtClean="0"/>
              <a:t>) </a:t>
            </a:r>
            <a:r>
              <a:rPr lang="en-US" sz="1400" dirty="0" err="1" smtClean="0"/>
              <a:t>дара</a:t>
            </a:r>
            <a:r>
              <a:rPr lang="en-US" sz="1400" dirty="0" smtClean="0"/>
              <a:t> </a:t>
            </a:r>
            <a:r>
              <a:rPr lang="en-US" sz="1400" dirty="0" err="1" smtClean="0"/>
              <a:t>кәсіпкерлер</a:t>
            </a:r>
            <a:r>
              <a:rPr lang="en-US" sz="1400" dirty="0" smtClean="0"/>
              <a:t>;</a:t>
            </a:r>
            <a:endParaRPr lang="ru-RU" sz="1400" dirty="0" smtClean="0"/>
          </a:p>
          <a:p>
            <a:pPr>
              <a:spcBef>
                <a:spcPts val="0"/>
              </a:spcBef>
              <a:buNone/>
            </a:pPr>
            <a:r>
              <a:rPr lang="en-US" sz="1400" dirty="0" smtClean="0"/>
              <a:t>2</a:t>
            </a:r>
            <a:r>
              <a:rPr lang="en-US" sz="1400" dirty="0" smtClean="0"/>
              <a:t>) </a:t>
            </a:r>
            <a:r>
              <a:rPr lang="en-US" sz="1400" dirty="0" err="1" smtClean="0"/>
              <a:t>жеке</a:t>
            </a:r>
            <a:r>
              <a:rPr lang="en-US" sz="1400" dirty="0" smtClean="0"/>
              <a:t> </a:t>
            </a:r>
            <a:r>
              <a:rPr lang="en-US" sz="1400" dirty="0" err="1" smtClean="0"/>
              <a:t>практикамен</a:t>
            </a:r>
            <a:r>
              <a:rPr lang="en-US" sz="1400" dirty="0" smtClean="0"/>
              <a:t> </a:t>
            </a:r>
            <a:r>
              <a:rPr lang="en-US" sz="1400" dirty="0" err="1" smtClean="0"/>
              <a:t>айналысатын</a:t>
            </a:r>
            <a:r>
              <a:rPr lang="en-US" sz="1400" dirty="0" smtClean="0"/>
              <a:t> </a:t>
            </a:r>
            <a:r>
              <a:rPr lang="en-US" sz="1400" dirty="0" err="1" smtClean="0"/>
              <a:t>адамдар</a:t>
            </a:r>
            <a:r>
              <a:rPr lang="en-US" sz="1400" dirty="0" smtClean="0"/>
              <a:t>; </a:t>
            </a:r>
            <a:endParaRPr lang="ru-RU" sz="1400" dirty="0" smtClean="0"/>
          </a:p>
          <a:p>
            <a:pPr>
              <a:spcBef>
                <a:spcPts val="0"/>
              </a:spcBef>
              <a:buNone/>
            </a:pPr>
            <a:r>
              <a:rPr lang="en-US" sz="1400" dirty="0" smtClean="0"/>
              <a:t>3</a:t>
            </a:r>
            <a:r>
              <a:rPr lang="en-US" sz="1400" dirty="0" smtClean="0"/>
              <a:t>) </a:t>
            </a:r>
            <a:r>
              <a:rPr lang="en-US" sz="1400" dirty="0" err="1" smtClean="0"/>
              <a:t>мүліктік</a:t>
            </a:r>
            <a:r>
              <a:rPr lang="en-US" sz="1400" dirty="0" smtClean="0"/>
              <a:t> </a:t>
            </a:r>
            <a:r>
              <a:rPr lang="en-US" sz="1400" dirty="0" err="1" smtClean="0"/>
              <a:t>кіріс</a:t>
            </a:r>
            <a:r>
              <a:rPr lang="en-US" sz="1400" dirty="0" smtClean="0"/>
              <a:t> </a:t>
            </a:r>
            <a:r>
              <a:rPr lang="en-US" sz="1400" dirty="0" err="1" smtClean="0"/>
              <a:t>алған</a:t>
            </a:r>
            <a:r>
              <a:rPr lang="en-US" sz="1400" dirty="0" smtClean="0"/>
              <a:t> </a:t>
            </a:r>
            <a:r>
              <a:rPr lang="en-US" sz="1400" dirty="0" err="1" smtClean="0"/>
              <a:t>жеке</a:t>
            </a:r>
            <a:r>
              <a:rPr lang="en-US" sz="1400" dirty="0" smtClean="0"/>
              <a:t> </a:t>
            </a:r>
            <a:r>
              <a:rPr lang="en-US" sz="1400" dirty="0" err="1" smtClean="0"/>
              <a:t>тұлғалар</a:t>
            </a:r>
            <a:r>
              <a:rPr lang="en-US" sz="1400" dirty="0" smtClean="0"/>
              <a:t>;</a:t>
            </a:r>
            <a:endParaRPr lang="ru-RU" sz="1400" dirty="0" smtClean="0"/>
          </a:p>
          <a:p>
            <a:pPr>
              <a:spcBef>
                <a:spcPts val="0"/>
              </a:spcBef>
              <a:buNone/>
            </a:pPr>
            <a:r>
              <a:rPr lang="en-US" sz="1400" dirty="0" smtClean="0"/>
              <a:t>4</a:t>
            </a:r>
            <a:r>
              <a:rPr lang="en-US" sz="1400" dirty="0" smtClean="0"/>
              <a:t>) </a:t>
            </a:r>
            <a:r>
              <a:rPr lang="en-US" sz="1400" dirty="0" err="1" smtClean="0"/>
              <a:t>Қазақстан</a:t>
            </a:r>
            <a:r>
              <a:rPr lang="en-US" sz="1400" dirty="0" smtClean="0"/>
              <a:t> </a:t>
            </a:r>
            <a:r>
              <a:rPr lang="en-US" sz="1400" dirty="0" err="1" smtClean="0"/>
              <a:t>Республикасының</a:t>
            </a:r>
            <a:r>
              <a:rPr lang="en-US" sz="1400" dirty="0" smtClean="0"/>
              <a:t> </a:t>
            </a:r>
            <a:r>
              <a:rPr lang="en-US" sz="1400" dirty="0" err="1" smtClean="0"/>
              <a:t>шегінен</a:t>
            </a:r>
            <a:r>
              <a:rPr lang="en-US" sz="1400" dirty="0" smtClean="0"/>
              <a:t> </a:t>
            </a:r>
            <a:r>
              <a:rPr lang="en-US" sz="1400" dirty="0" err="1" smtClean="0"/>
              <a:t>тыс</a:t>
            </a:r>
            <a:r>
              <a:rPr lang="en-US" sz="1400" dirty="0" smtClean="0"/>
              <a:t> </a:t>
            </a:r>
            <a:r>
              <a:rPr lang="en-US" sz="1400" dirty="0" err="1" smtClean="0"/>
              <a:t>жердегі</a:t>
            </a:r>
            <a:r>
              <a:rPr lang="en-US" sz="1400" dirty="0" smtClean="0"/>
              <a:t> </a:t>
            </a:r>
            <a:r>
              <a:rPr lang="en-US" sz="1400" dirty="0" err="1" smtClean="0"/>
              <a:t>көздерден</a:t>
            </a:r>
            <a:r>
              <a:rPr lang="en-US" sz="1400" dirty="0" smtClean="0"/>
              <a:t> </a:t>
            </a:r>
            <a:r>
              <a:rPr lang="en-US" sz="1400" dirty="0" err="1" smtClean="0"/>
              <a:t>кірістер</a:t>
            </a:r>
            <a:r>
              <a:rPr lang="en-US" sz="1400" dirty="0" smtClean="0"/>
              <a:t> </a:t>
            </a:r>
            <a:r>
              <a:rPr lang="en-US" sz="1400" dirty="0" err="1" smtClean="0"/>
              <a:t>алған</a:t>
            </a:r>
            <a:r>
              <a:rPr lang="en-US" sz="1400" dirty="0" smtClean="0"/>
              <a:t> </a:t>
            </a:r>
            <a:r>
              <a:rPr lang="en-US" sz="1400" dirty="0" err="1" smtClean="0"/>
              <a:t>жеке</a:t>
            </a:r>
            <a:endParaRPr lang="kk-KZ" sz="1400" dirty="0" smtClean="0"/>
          </a:p>
          <a:p>
            <a:pPr>
              <a:spcBef>
                <a:spcPts val="0"/>
              </a:spcBef>
              <a:buNone/>
            </a:pPr>
            <a:r>
              <a:rPr lang="en-US" sz="1400" dirty="0" err="1" smtClean="0"/>
              <a:t>тұлғалар</a:t>
            </a:r>
            <a:r>
              <a:rPr lang="en-US" sz="1400" dirty="0" smtClean="0"/>
              <a:t>;</a:t>
            </a:r>
            <a:endParaRPr lang="ru-RU" sz="1400" dirty="0" smtClean="0"/>
          </a:p>
          <a:p>
            <a:pPr>
              <a:spcBef>
                <a:spcPts val="0"/>
              </a:spcBef>
              <a:buNone/>
            </a:pPr>
            <a:r>
              <a:rPr lang="en-US" sz="1400" dirty="0" smtClean="0"/>
              <a:t>5</a:t>
            </a:r>
            <a:r>
              <a:rPr lang="en-US" sz="1400" dirty="0" smtClean="0"/>
              <a:t>) </a:t>
            </a:r>
            <a:r>
              <a:rPr lang="en-US" sz="1400" dirty="0" err="1" smtClean="0"/>
              <a:t>Қазақстан</a:t>
            </a:r>
            <a:r>
              <a:rPr lang="en-US" sz="1400" dirty="0" smtClean="0"/>
              <a:t> </a:t>
            </a:r>
            <a:r>
              <a:rPr lang="en-US" sz="1400" dirty="0" err="1" smtClean="0"/>
              <a:t>Республикасының</a:t>
            </a:r>
            <a:r>
              <a:rPr lang="en-US" sz="1400" dirty="0" smtClean="0"/>
              <a:t> </a:t>
            </a:r>
            <a:r>
              <a:rPr lang="en-US" sz="1400" dirty="0" err="1" smtClean="0"/>
              <a:t>еңбек</a:t>
            </a:r>
            <a:r>
              <a:rPr lang="en-US" sz="1400" dirty="0" smtClean="0"/>
              <a:t> </a:t>
            </a:r>
            <a:r>
              <a:rPr lang="en-US" sz="1400" dirty="0" err="1" smtClean="0"/>
              <a:t>заңнамасына</a:t>
            </a:r>
            <a:r>
              <a:rPr lang="en-US" sz="1400" dirty="0" smtClean="0"/>
              <a:t> </a:t>
            </a:r>
            <a:r>
              <a:rPr lang="en-US" sz="1400" dirty="0" err="1" smtClean="0"/>
              <a:t>сәйкес</a:t>
            </a:r>
            <a:r>
              <a:rPr lang="kk-KZ" sz="1400" dirty="0" smtClean="0"/>
              <a:t> </a:t>
            </a:r>
            <a:r>
              <a:rPr lang="en-US" sz="1400" dirty="0" err="1" smtClean="0"/>
              <a:t>салық</a:t>
            </a:r>
            <a:r>
              <a:rPr lang="en-US" sz="1400" dirty="0" smtClean="0"/>
              <a:t> </a:t>
            </a:r>
            <a:r>
              <a:rPr lang="en-US" sz="1400" dirty="0" err="1" smtClean="0"/>
              <a:t>агентіне</a:t>
            </a:r>
            <a:r>
              <a:rPr lang="en-US" sz="1400" dirty="0" smtClean="0"/>
              <a:t> </a:t>
            </a:r>
            <a:r>
              <a:rPr lang="en-US" sz="1400" dirty="0" err="1" smtClean="0"/>
              <a:t>қатысты</a:t>
            </a:r>
            <a:r>
              <a:rPr lang="en-US" sz="1400" dirty="0" smtClean="0"/>
              <a:t> </a:t>
            </a:r>
            <a:r>
              <a:rPr lang="en-US" sz="1400" dirty="0" err="1" smtClean="0"/>
              <a:t>емес</a:t>
            </a:r>
            <a:r>
              <a:rPr lang="en-US" sz="1400" dirty="0" smtClean="0"/>
              <a:t> </a:t>
            </a:r>
            <a:r>
              <a:rPr lang="en-US" sz="1400" dirty="0" err="1" smtClean="0"/>
              <a:t>кірістер</a:t>
            </a:r>
            <a:r>
              <a:rPr lang="en-US" sz="1400" dirty="0" smtClean="0"/>
              <a:t> </a:t>
            </a:r>
            <a:r>
              <a:rPr lang="en-US" sz="1400" dirty="0" err="1" smtClean="0"/>
              <a:t>алатын</a:t>
            </a:r>
            <a:r>
              <a:rPr lang="en-US" sz="1400" dirty="0" smtClean="0"/>
              <a:t> </a:t>
            </a:r>
            <a:r>
              <a:rPr lang="en-US" sz="1400" dirty="0" err="1" smtClean="0"/>
              <a:t>үй</a:t>
            </a:r>
            <a:r>
              <a:rPr lang="en-US" sz="1400" dirty="0" smtClean="0"/>
              <a:t> </a:t>
            </a:r>
            <a:r>
              <a:rPr lang="en-US" sz="1400" dirty="0" err="1" smtClean="0"/>
              <a:t>жұмыскерлері</a:t>
            </a:r>
            <a:r>
              <a:rPr lang="en-US" sz="1400" dirty="0" smtClean="0"/>
              <a:t>;</a:t>
            </a:r>
            <a:r>
              <a:rPr lang="en-US" sz="1400" dirty="0" smtClean="0"/>
              <a:t> </a:t>
            </a:r>
            <a:endParaRPr lang="kk-KZ" sz="1400" dirty="0" smtClean="0"/>
          </a:p>
          <a:p>
            <a:pPr>
              <a:buNone/>
            </a:pPr>
            <a:r>
              <a:rPr lang="en-US" sz="1400" dirty="0" smtClean="0"/>
              <a:t>6</a:t>
            </a:r>
            <a:r>
              <a:rPr lang="en-US" sz="1400" dirty="0" smtClean="0"/>
              <a:t>) </a:t>
            </a:r>
            <a:r>
              <a:rPr lang="en-US" sz="1400" dirty="0" err="1" smtClean="0"/>
              <a:t>салық</a:t>
            </a:r>
            <a:r>
              <a:rPr lang="en-US" sz="1400" dirty="0" smtClean="0"/>
              <a:t> </a:t>
            </a:r>
            <a:r>
              <a:rPr lang="en-US" sz="1400" dirty="0" err="1" smtClean="0"/>
              <a:t>агенттері</a:t>
            </a:r>
            <a:r>
              <a:rPr lang="en-US" sz="1400" dirty="0" smtClean="0"/>
              <a:t> </a:t>
            </a:r>
            <a:r>
              <a:rPr lang="en-US" sz="1400" dirty="0" err="1" smtClean="0"/>
              <a:t>болып</a:t>
            </a:r>
            <a:r>
              <a:rPr lang="en-US" sz="1400" dirty="0" smtClean="0"/>
              <a:t> </a:t>
            </a:r>
            <a:r>
              <a:rPr lang="en-US" sz="1400" dirty="0" err="1" smtClean="0"/>
              <a:t>табылмайтын</a:t>
            </a:r>
            <a:r>
              <a:rPr lang="en-US" sz="1400" dirty="0" smtClean="0"/>
              <a:t>, </a:t>
            </a:r>
            <a:r>
              <a:rPr lang="en-US" sz="1400" dirty="0" err="1" smtClean="0"/>
              <a:t>Қазақстан</a:t>
            </a:r>
            <a:r>
              <a:rPr lang="en-US" sz="1400" dirty="0" smtClean="0"/>
              <a:t> </a:t>
            </a:r>
            <a:r>
              <a:rPr lang="en-US" sz="1400" dirty="0" err="1" smtClean="0"/>
              <a:t>Республикасында</a:t>
            </a:r>
            <a:r>
              <a:rPr lang="en-US" sz="1400" dirty="0" smtClean="0"/>
              <a:t> </a:t>
            </a:r>
            <a:r>
              <a:rPr lang="en-US" sz="1400" dirty="0" err="1" smtClean="0"/>
              <a:t>аккредиттелген</a:t>
            </a:r>
            <a:r>
              <a:rPr lang="en-US" sz="1400" dirty="0" smtClean="0"/>
              <a:t> </a:t>
            </a:r>
            <a:r>
              <a:rPr lang="en-US" sz="1400" dirty="0" err="1" smtClean="0"/>
              <a:t>шет</a:t>
            </a:r>
            <a:r>
              <a:rPr lang="en-US" sz="1400" dirty="0" smtClean="0"/>
              <a:t> </a:t>
            </a:r>
            <a:r>
              <a:rPr lang="en-US" sz="1400" dirty="0" err="1" smtClean="0"/>
              <a:t>мемлекеттiң</a:t>
            </a:r>
            <a:r>
              <a:rPr lang="en-US" sz="1400" dirty="0" smtClean="0"/>
              <a:t> </a:t>
            </a:r>
            <a:r>
              <a:rPr lang="en-US" sz="1400" dirty="0" err="1" smtClean="0"/>
              <a:t>дипломатиялық</a:t>
            </a:r>
            <a:r>
              <a:rPr lang="en-US" sz="1400" dirty="0" smtClean="0"/>
              <a:t> </a:t>
            </a:r>
            <a:r>
              <a:rPr lang="en-US" sz="1400" dirty="0" err="1" smtClean="0"/>
              <a:t>және</a:t>
            </a:r>
            <a:r>
              <a:rPr lang="en-US" sz="1400" dirty="0" smtClean="0"/>
              <a:t> </a:t>
            </a:r>
            <a:r>
              <a:rPr lang="en-US" sz="1400" dirty="0" err="1" smtClean="0"/>
              <a:t>оларға</a:t>
            </a:r>
            <a:endParaRPr lang="kk-KZ" sz="1400" dirty="0" smtClean="0"/>
          </a:p>
          <a:p>
            <a:pPr>
              <a:buNone/>
            </a:pPr>
            <a:r>
              <a:rPr lang="ru-RU" sz="1400" dirty="0" smtClean="0"/>
              <a:t>Т</a:t>
            </a:r>
            <a:r>
              <a:rPr lang="en-US" sz="1400" dirty="0" err="1" smtClean="0"/>
              <a:t>еңестiрiлген</a:t>
            </a:r>
            <a:r>
              <a:rPr lang="kk-KZ" sz="1400" dirty="0" smtClean="0"/>
              <a:t> </a:t>
            </a:r>
            <a:r>
              <a:rPr lang="en-US" sz="1400" dirty="0" err="1" smtClean="0"/>
              <a:t>өкiлдiктерiмен</a:t>
            </a:r>
            <a:r>
              <a:rPr lang="en-US" sz="1400" dirty="0" smtClean="0"/>
              <a:t>, </a:t>
            </a:r>
            <a:r>
              <a:rPr lang="en-US" sz="1400" dirty="0" err="1" smtClean="0"/>
              <a:t>шет</a:t>
            </a:r>
            <a:r>
              <a:rPr lang="en-US" sz="1400" dirty="0" smtClean="0"/>
              <a:t> </a:t>
            </a:r>
            <a:r>
              <a:rPr lang="en-US" sz="1400" dirty="0" err="1" smtClean="0"/>
              <a:t>мемлекеттің</a:t>
            </a:r>
            <a:r>
              <a:rPr lang="en-US" sz="1400" dirty="0" smtClean="0"/>
              <a:t> </a:t>
            </a:r>
            <a:r>
              <a:rPr lang="en-US" sz="1400" dirty="0" err="1" smtClean="0"/>
              <a:t>консулдық</a:t>
            </a:r>
            <a:r>
              <a:rPr lang="en-US" sz="1400" dirty="0" smtClean="0"/>
              <a:t> </a:t>
            </a:r>
            <a:r>
              <a:rPr lang="en-US" sz="1400" dirty="0" err="1" smtClean="0"/>
              <a:t>мекемелерімен</a:t>
            </a:r>
            <a:r>
              <a:rPr lang="en-US" sz="1400" dirty="0" smtClean="0"/>
              <a:t> </a:t>
            </a:r>
            <a:r>
              <a:rPr lang="en-US" sz="1400" dirty="0" err="1" smtClean="0"/>
              <a:t>жасалған</a:t>
            </a:r>
            <a:r>
              <a:rPr lang="en-US" sz="1400" dirty="0" smtClean="0"/>
              <a:t> </a:t>
            </a:r>
            <a:r>
              <a:rPr lang="en-US" sz="1400" dirty="0" err="1" smtClean="0"/>
              <a:t>еңбек</a:t>
            </a:r>
            <a:r>
              <a:rPr lang="en-US" sz="1400" dirty="0" smtClean="0"/>
              <a:t> </a:t>
            </a:r>
            <a:r>
              <a:rPr lang="en-US" sz="1400" dirty="0" err="1" smtClean="0"/>
              <a:t>шарттары</a:t>
            </a:r>
            <a:r>
              <a:rPr lang="en-US" sz="1400" dirty="0" smtClean="0"/>
              <a:t> (</a:t>
            </a:r>
            <a:r>
              <a:rPr lang="en-US" sz="1400" dirty="0" err="1" smtClean="0"/>
              <a:t>келісімшарттары</a:t>
            </a:r>
            <a:r>
              <a:rPr lang="en-US" sz="1400" dirty="0" smtClean="0"/>
              <a:t>) </a:t>
            </a:r>
            <a:r>
              <a:rPr lang="en-US" sz="1400" dirty="0" err="1" smtClean="0"/>
              <a:t>және</a:t>
            </a:r>
            <a:r>
              <a:rPr lang="en-US" sz="1400" dirty="0" smtClean="0"/>
              <a:t> (</a:t>
            </a:r>
            <a:r>
              <a:rPr lang="en-US" sz="1400" dirty="0" err="1" smtClean="0"/>
              <a:t>немесе</a:t>
            </a:r>
            <a:r>
              <a:rPr lang="en-US" sz="1400" dirty="0" smtClean="0"/>
              <a:t>)</a:t>
            </a:r>
            <a:endParaRPr lang="kk-KZ" sz="1400" dirty="0" smtClean="0"/>
          </a:p>
          <a:p>
            <a:pPr>
              <a:buNone/>
            </a:pPr>
            <a:r>
              <a:rPr lang="en-US" sz="1400" dirty="0" err="1" smtClean="0"/>
              <a:t>азаматтық-құқықты</a:t>
            </a:r>
            <a:r>
              <a:rPr lang="kk-KZ" sz="1400" dirty="0" smtClean="0"/>
              <a:t> </a:t>
            </a:r>
            <a:r>
              <a:rPr lang="en-US" sz="1400" dirty="0" err="1" smtClean="0"/>
              <a:t>сипаттағы</a:t>
            </a:r>
            <a:r>
              <a:rPr lang="en-US" sz="1400" dirty="0" smtClean="0"/>
              <a:t> </a:t>
            </a:r>
            <a:r>
              <a:rPr lang="en-US" sz="1400" dirty="0" err="1" smtClean="0"/>
              <a:t>шарттар</a:t>
            </a:r>
            <a:r>
              <a:rPr lang="en-US" sz="1400" dirty="0" smtClean="0"/>
              <a:t> </a:t>
            </a:r>
            <a:r>
              <a:rPr lang="en-US" sz="1400" dirty="0" err="1" smtClean="0"/>
              <a:t>бойынша</a:t>
            </a:r>
            <a:r>
              <a:rPr lang="en-US" sz="1400" dirty="0" smtClean="0"/>
              <a:t> </a:t>
            </a:r>
            <a:r>
              <a:rPr lang="en-US" sz="1400" dirty="0" err="1" smtClean="0"/>
              <a:t>жұмыскер</a:t>
            </a:r>
            <a:r>
              <a:rPr lang="en-US" sz="1400" dirty="0" smtClean="0"/>
              <a:t> </a:t>
            </a:r>
            <a:r>
              <a:rPr lang="en-US" sz="1400" dirty="0" err="1" smtClean="0"/>
              <a:t>кірісін</a:t>
            </a:r>
            <a:r>
              <a:rPr lang="en-US" sz="1400" dirty="0" smtClean="0"/>
              <a:t> </a:t>
            </a:r>
            <a:r>
              <a:rPr lang="en-US" sz="1400" dirty="0" err="1" smtClean="0"/>
              <a:t>алатын</a:t>
            </a:r>
            <a:r>
              <a:rPr lang="en-US" sz="1400" dirty="0" smtClean="0"/>
              <a:t> </a:t>
            </a:r>
            <a:r>
              <a:rPr lang="en-US" sz="1400" dirty="0" err="1" smtClean="0"/>
              <a:t>Қазақстан</a:t>
            </a:r>
            <a:r>
              <a:rPr lang="en-US" sz="1400" dirty="0" smtClean="0"/>
              <a:t> </a:t>
            </a:r>
            <a:r>
              <a:rPr lang="en-US" sz="1400" dirty="0" err="1" smtClean="0"/>
              <a:t>Республикасының</a:t>
            </a:r>
            <a:r>
              <a:rPr lang="en-US" sz="1400" dirty="0" smtClean="0"/>
              <a:t> </a:t>
            </a:r>
            <a:r>
              <a:rPr lang="en-US" sz="1400" dirty="0" err="1" smtClean="0"/>
              <a:t>азаматтары</a:t>
            </a:r>
            <a:r>
              <a:rPr lang="en-US" sz="1400" dirty="0" smtClean="0"/>
              <a:t>;</a:t>
            </a:r>
            <a:endParaRPr lang="ru-RU" sz="1400" dirty="0" smtClean="0"/>
          </a:p>
          <a:p>
            <a:pPr>
              <a:buNone/>
            </a:pPr>
            <a:r>
              <a:rPr lang="en-US" sz="1400" dirty="0" smtClean="0"/>
              <a:t>7) </a:t>
            </a:r>
            <a:r>
              <a:rPr lang="en-US" sz="1400" dirty="0" err="1" smtClean="0"/>
              <a:t>Қазақстан</a:t>
            </a:r>
            <a:r>
              <a:rPr lang="en-US" sz="1400" dirty="0" smtClean="0"/>
              <a:t> </a:t>
            </a:r>
            <a:r>
              <a:rPr lang="en-US" sz="1400" dirty="0" err="1" smtClean="0"/>
              <a:t>Республикасы</a:t>
            </a:r>
            <a:r>
              <a:rPr lang="en-US" sz="1400" dirty="0" smtClean="0"/>
              <a:t> </a:t>
            </a:r>
            <a:r>
              <a:rPr lang="en-US" sz="1400" dirty="0" err="1" smtClean="0"/>
              <a:t>ратификациялаған</a:t>
            </a:r>
            <a:r>
              <a:rPr lang="en-US" sz="1400" dirty="0" smtClean="0"/>
              <a:t> </a:t>
            </a:r>
            <a:r>
              <a:rPr lang="en-US" sz="1400" dirty="0" err="1" smtClean="0"/>
              <a:t>халықаралық</a:t>
            </a:r>
            <a:r>
              <a:rPr lang="en-US" sz="1400" dirty="0" smtClean="0"/>
              <a:t> </a:t>
            </a:r>
            <a:r>
              <a:rPr lang="en-US" sz="1400" dirty="0" err="1" smtClean="0"/>
              <a:t>шарттарға</a:t>
            </a:r>
            <a:r>
              <a:rPr lang="en-US" sz="1400" dirty="0" smtClean="0"/>
              <a:t> </a:t>
            </a:r>
            <a:r>
              <a:rPr lang="en-US" sz="1400" dirty="0" err="1" smtClean="0"/>
              <a:t>сәйкес</a:t>
            </a:r>
            <a:r>
              <a:rPr lang="en-US" sz="1400" dirty="0" smtClean="0"/>
              <a:t> </a:t>
            </a:r>
            <a:r>
              <a:rPr lang="en-US" sz="1400" dirty="0" err="1" smtClean="0"/>
              <a:t>төлем</a:t>
            </a:r>
            <a:r>
              <a:rPr lang="en-US" sz="1400" dirty="0" smtClean="0"/>
              <a:t> </a:t>
            </a:r>
            <a:r>
              <a:rPr lang="en-US" sz="1400" dirty="0" err="1" smtClean="0"/>
              <a:t>көзінен</a:t>
            </a:r>
            <a:r>
              <a:rPr lang="en-US" sz="1400" dirty="0" smtClean="0"/>
              <a:t> </a:t>
            </a:r>
            <a:r>
              <a:rPr lang="en-US" sz="1400" dirty="0" err="1" smtClean="0"/>
              <a:t>жеке</a:t>
            </a:r>
            <a:r>
              <a:rPr lang="en-US" sz="1400" dirty="0" smtClean="0"/>
              <a:t> </a:t>
            </a:r>
            <a:r>
              <a:rPr lang="en-US" sz="1400" dirty="0" err="1" smtClean="0"/>
              <a:t>табыс</a:t>
            </a:r>
            <a:r>
              <a:rPr lang="en-US" sz="1400" dirty="0" smtClean="0"/>
              <a:t> </a:t>
            </a:r>
            <a:r>
              <a:rPr lang="en-US" sz="1400" dirty="0" err="1" smtClean="0"/>
              <a:t>салығын</a:t>
            </a:r>
            <a:r>
              <a:rPr lang="en-US" sz="1400" dirty="0" smtClean="0"/>
              <a:t> </a:t>
            </a:r>
            <a:r>
              <a:rPr lang="en-US" sz="1400" dirty="0" err="1" smtClean="0"/>
              <a:t>есептеу</a:t>
            </a:r>
            <a:r>
              <a:rPr lang="en-US" sz="1400" dirty="0" smtClean="0"/>
              <a:t>, </a:t>
            </a:r>
            <a:r>
              <a:rPr lang="en-US" sz="1400" dirty="0" err="1" smtClean="0"/>
              <a:t>ұстап</a:t>
            </a:r>
            <a:r>
              <a:rPr lang="en-US" sz="1400" dirty="0" smtClean="0"/>
              <a:t> </a:t>
            </a:r>
            <a:r>
              <a:rPr lang="en-US" sz="1400" dirty="0" err="1" smtClean="0"/>
              <a:t>қалу</a:t>
            </a:r>
            <a:r>
              <a:rPr lang="en-US" sz="1400" dirty="0" smtClean="0"/>
              <a:t> </a:t>
            </a:r>
            <a:endParaRPr lang="kk-KZ" sz="1400" dirty="0" smtClean="0"/>
          </a:p>
          <a:p>
            <a:pPr>
              <a:buNone/>
            </a:pPr>
            <a:r>
              <a:rPr lang="en-US" sz="1400" dirty="0" err="1" smtClean="0"/>
              <a:t>және</a:t>
            </a:r>
            <a:r>
              <a:rPr lang="en-US" sz="1400" dirty="0" smtClean="0"/>
              <a:t> </a:t>
            </a:r>
            <a:r>
              <a:rPr lang="en-US" sz="1400" dirty="0" err="1" smtClean="0"/>
              <a:t>аудару</a:t>
            </a:r>
            <a:r>
              <a:rPr lang="en-US" sz="1400" dirty="0" smtClean="0"/>
              <a:t> </a:t>
            </a:r>
            <a:r>
              <a:rPr lang="en-US" sz="1400" dirty="0" err="1" smtClean="0"/>
              <a:t>жөніндегі</a:t>
            </a:r>
            <a:r>
              <a:rPr lang="en-US" sz="1400" dirty="0" smtClean="0"/>
              <a:t> </a:t>
            </a:r>
            <a:r>
              <a:rPr lang="en-US" sz="1400" dirty="0" err="1" smtClean="0"/>
              <a:t>міндеттемеден</a:t>
            </a:r>
            <a:r>
              <a:rPr lang="en-US" sz="1400" dirty="0" smtClean="0"/>
              <a:t> </a:t>
            </a:r>
            <a:r>
              <a:rPr lang="en-US" sz="1400" dirty="0" err="1" smtClean="0"/>
              <a:t>босатылған</a:t>
            </a:r>
            <a:r>
              <a:rPr lang="en-US" sz="1400" dirty="0" smtClean="0"/>
              <a:t>, </a:t>
            </a:r>
            <a:r>
              <a:rPr lang="en-US" sz="1400" dirty="0" err="1" smtClean="0"/>
              <a:t>халықаралық</a:t>
            </a:r>
            <a:r>
              <a:rPr lang="en-US" sz="1400" dirty="0" smtClean="0"/>
              <a:t> </a:t>
            </a:r>
            <a:r>
              <a:rPr lang="en-US" sz="1400" dirty="0" err="1" smtClean="0"/>
              <a:t>және</a:t>
            </a:r>
            <a:r>
              <a:rPr lang="en-US" sz="1400" dirty="0" smtClean="0"/>
              <a:t> </a:t>
            </a:r>
            <a:r>
              <a:rPr lang="en-US" sz="1400" dirty="0" err="1" smtClean="0"/>
              <a:t>мемлекеттік</a:t>
            </a:r>
            <a:r>
              <a:rPr lang="en-US" sz="1400" dirty="0" smtClean="0"/>
              <a:t> </a:t>
            </a:r>
            <a:r>
              <a:rPr lang="en-US" sz="1400" dirty="0" err="1" smtClean="0"/>
              <a:t>ұйымдармен</a:t>
            </a:r>
            <a:r>
              <a:rPr lang="en-US" sz="1400" dirty="0" smtClean="0"/>
              <a:t>, </a:t>
            </a:r>
            <a:r>
              <a:rPr lang="en-US" sz="1400" dirty="0" err="1" smtClean="0"/>
              <a:t>шетелдік</a:t>
            </a:r>
            <a:r>
              <a:rPr lang="en-US" sz="1400" dirty="0" smtClean="0"/>
              <a:t> </a:t>
            </a:r>
            <a:r>
              <a:rPr lang="en-US" sz="1400" dirty="0" err="1" smtClean="0"/>
              <a:t>және</a:t>
            </a:r>
            <a:r>
              <a:rPr lang="en-US" sz="1400" dirty="0" smtClean="0"/>
              <a:t> </a:t>
            </a:r>
            <a:r>
              <a:rPr lang="en-US" sz="1400" dirty="0" err="1" smtClean="0"/>
              <a:t>қазақстандық</a:t>
            </a:r>
            <a:r>
              <a:rPr lang="en-US" sz="1400" dirty="0" smtClean="0"/>
              <a:t> </a:t>
            </a:r>
            <a:r>
              <a:rPr lang="en-US" sz="1400" dirty="0" err="1" smtClean="0"/>
              <a:t>үкіметтік</a:t>
            </a:r>
            <a:r>
              <a:rPr lang="en-US" sz="1400" dirty="0" smtClean="0"/>
              <a:t> </a:t>
            </a:r>
            <a:endParaRPr lang="kk-KZ" sz="1400" dirty="0" smtClean="0"/>
          </a:p>
          <a:p>
            <a:pPr>
              <a:buNone/>
            </a:pPr>
            <a:r>
              <a:rPr lang="en-US" sz="1400" dirty="0" err="1" smtClean="0"/>
              <a:t>емес</a:t>
            </a:r>
            <a:r>
              <a:rPr lang="en-US" sz="1400" dirty="0" smtClean="0"/>
              <a:t> </a:t>
            </a:r>
            <a:r>
              <a:rPr lang="en-US" sz="1400" dirty="0" err="1" smtClean="0"/>
              <a:t>қоғамдық</a:t>
            </a:r>
            <a:r>
              <a:rPr lang="kk-KZ" sz="1400" dirty="0" smtClean="0"/>
              <a:t> </a:t>
            </a:r>
            <a:r>
              <a:rPr lang="en-US" sz="1400" dirty="0" err="1" smtClean="0"/>
              <a:t>ұйымдармен</a:t>
            </a:r>
            <a:r>
              <a:rPr lang="en-US" sz="1400" dirty="0" smtClean="0"/>
              <a:t> </a:t>
            </a:r>
            <a:r>
              <a:rPr lang="en-US" sz="1400" dirty="0" err="1" smtClean="0"/>
              <a:t>және</a:t>
            </a:r>
            <a:r>
              <a:rPr lang="en-US" sz="1400" dirty="0" smtClean="0"/>
              <a:t> </a:t>
            </a:r>
            <a:r>
              <a:rPr lang="en-US" sz="1400" dirty="0" err="1" smtClean="0"/>
              <a:t>қорлармен</a:t>
            </a:r>
            <a:r>
              <a:rPr lang="en-US" sz="1400" dirty="0" smtClean="0"/>
              <a:t> </a:t>
            </a:r>
            <a:r>
              <a:rPr lang="en-US" sz="1400" dirty="0" err="1" smtClean="0"/>
              <a:t>жасалған</a:t>
            </a:r>
            <a:r>
              <a:rPr lang="en-US" sz="1400" dirty="0" smtClean="0"/>
              <a:t> </a:t>
            </a:r>
            <a:r>
              <a:rPr lang="en-US" sz="1400" dirty="0" err="1" smtClean="0"/>
              <a:t>еңбек</a:t>
            </a:r>
            <a:r>
              <a:rPr lang="en-US" sz="1400" dirty="0" smtClean="0"/>
              <a:t> </a:t>
            </a:r>
            <a:r>
              <a:rPr lang="en-US" sz="1400" dirty="0" err="1" smtClean="0"/>
              <a:t>шарттары</a:t>
            </a:r>
            <a:r>
              <a:rPr lang="en-US" sz="1400" dirty="0" smtClean="0"/>
              <a:t> (</a:t>
            </a:r>
            <a:r>
              <a:rPr lang="en-US" sz="1400" dirty="0" err="1" smtClean="0"/>
              <a:t>келісімшарттары</a:t>
            </a:r>
            <a:r>
              <a:rPr lang="en-US" sz="1400" dirty="0" smtClean="0"/>
              <a:t>) </a:t>
            </a:r>
            <a:r>
              <a:rPr lang="en-US" sz="1400" dirty="0" err="1" smtClean="0"/>
              <a:t>және</a:t>
            </a:r>
            <a:r>
              <a:rPr lang="en-US" sz="1400" dirty="0" smtClean="0"/>
              <a:t> (</a:t>
            </a:r>
            <a:r>
              <a:rPr lang="en-US" sz="1400" dirty="0" err="1" smtClean="0"/>
              <a:t>немесе</a:t>
            </a:r>
            <a:r>
              <a:rPr lang="en-US" sz="1400" dirty="0" smtClean="0"/>
              <a:t>) </a:t>
            </a:r>
            <a:r>
              <a:rPr lang="en-US" sz="1400" dirty="0" err="1" smtClean="0"/>
              <a:t>азаматтық-құқықтық</a:t>
            </a:r>
            <a:r>
              <a:rPr lang="en-US" sz="1400" dirty="0" smtClean="0"/>
              <a:t> </a:t>
            </a:r>
            <a:endParaRPr lang="kk-KZ" sz="1400" dirty="0" smtClean="0"/>
          </a:p>
          <a:p>
            <a:pPr>
              <a:buNone/>
            </a:pPr>
            <a:r>
              <a:rPr lang="en-US" sz="1400" dirty="0" err="1" smtClean="0"/>
              <a:t>сипаттағы</a:t>
            </a:r>
            <a:r>
              <a:rPr lang="en-US" sz="1400" dirty="0" smtClean="0"/>
              <a:t> </a:t>
            </a:r>
            <a:r>
              <a:rPr lang="en-US" sz="1400" dirty="0" err="1" smtClean="0"/>
              <a:t>шарттар</a:t>
            </a:r>
            <a:r>
              <a:rPr lang="en-US" sz="1400" dirty="0" smtClean="0"/>
              <a:t> </a:t>
            </a:r>
            <a:r>
              <a:rPr lang="en-US" sz="1400" dirty="0" err="1" smtClean="0"/>
              <a:t>бойынша</a:t>
            </a:r>
            <a:r>
              <a:rPr lang="kk-KZ" sz="1400" dirty="0" smtClean="0"/>
              <a:t> </a:t>
            </a:r>
            <a:r>
              <a:rPr lang="en-US" sz="1400" dirty="0" err="1" smtClean="0"/>
              <a:t>жұмыскер</a:t>
            </a:r>
            <a:r>
              <a:rPr lang="en-US" sz="1400" dirty="0" smtClean="0"/>
              <a:t> </a:t>
            </a:r>
            <a:r>
              <a:rPr lang="en-US" sz="1400" dirty="0" err="1" smtClean="0"/>
              <a:t>кірісін</a:t>
            </a:r>
            <a:r>
              <a:rPr lang="en-US" sz="1400" dirty="0" smtClean="0"/>
              <a:t> </a:t>
            </a:r>
            <a:r>
              <a:rPr lang="en-US" sz="1400" dirty="0" err="1" smtClean="0"/>
              <a:t>алатын</a:t>
            </a:r>
            <a:r>
              <a:rPr lang="en-US" sz="1400" dirty="0" smtClean="0"/>
              <a:t> </a:t>
            </a:r>
            <a:r>
              <a:rPr lang="en-US" sz="1400" dirty="0" err="1" smtClean="0"/>
              <a:t>Қазақстан</a:t>
            </a:r>
            <a:r>
              <a:rPr lang="en-US" sz="1400" dirty="0" smtClean="0"/>
              <a:t> </a:t>
            </a:r>
            <a:r>
              <a:rPr lang="en-US" sz="1400" dirty="0" err="1" smtClean="0"/>
              <a:t>Республикасының</a:t>
            </a:r>
            <a:r>
              <a:rPr lang="en-US" sz="1400" dirty="0" smtClean="0"/>
              <a:t> </a:t>
            </a:r>
            <a:r>
              <a:rPr lang="en-US" sz="1400" dirty="0" err="1" smtClean="0"/>
              <a:t>азаматтары</a:t>
            </a:r>
            <a:r>
              <a:rPr lang="en-US" sz="1400" dirty="0" smtClean="0"/>
              <a:t>;</a:t>
            </a:r>
            <a:r>
              <a:rPr lang="en-US" sz="1400" dirty="0" smtClean="0"/>
              <a:t>      </a:t>
            </a:r>
            <a:endParaRPr lang="kk-KZ" sz="1400" dirty="0" smtClean="0"/>
          </a:p>
          <a:p>
            <a:pPr>
              <a:buNone/>
            </a:pPr>
            <a:r>
              <a:rPr lang="en-US" sz="1400" dirty="0" smtClean="0"/>
              <a:t> </a:t>
            </a:r>
            <a:r>
              <a:rPr lang="en-US" sz="1400" dirty="0" smtClean="0"/>
              <a:t>8) </a:t>
            </a:r>
            <a:r>
              <a:rPr lang="en-US" sz="1400" dirty="0" err="1" smtClean="0"/>
              <a:t>еңбекші</a:t>
            </a:r>
            <a:r>
              <a:rPr lang="en-US" sz="1400" dirty="0" smtClean="0"/>
              <a:t> </a:t>
            </a:r>
            <a:r>
              <a:rPr lang="en-US" sz="1400" dirty="0" err="1" smtClean="0"/>
              <a:t>көшіп</a:t>
            </a:r>
            <a:r>
              <a:rPr lang="en-US" sz="1400" dirty="0" smtClean="0"/>
              <a:t> </a:t>
            </a:r>
            <a:r>
              <a:rPr lang="en-US" sz="1400" dirty="0" err="1" smtClean="0"/>
              <a:t>келушіге</a:t>
            </a:r>
            <a:r>
              <a:rPr lang="en-US" sz="1400" dirty="0" smtClean="0"/>
              <a:t> </a:t>
            </a:r>
            <a:r>
              <a:rPr lang="en-US" sz="1400" dirty="0" err="1" smtClean="0"/>
              <a:t>рұқсат</a:t>
            </a:r>
            <a:r>
              <a:rPr lang="en-US" sz="1400" dirty="0" smtClean="0"/>
              <a:t> </a:t>
            </a:r>
            <a:r>
              <a:rPr lang="kk-KZ" sz="1400" dirty="0" smtClean="0"/>
              <a:t> </a:t>
            </a:r>
            <a:r>
              <a:rPr lang="en-US" sz="1400" dirty="0" err="1" smtClean="0"/>
              <a:t>негізінде</a:t>
            </a:r>
            <a:r>
              <a:rPr lang="en-US" sz="1400" dirty="0" smtClean="0"/>
              <a:t>, </a:t>
            </a:r>
            <a:r>
              <a:rPr lang="en-US" sz="1400" dirty="0" err="1" smtClean="0"/>
              <a:t>Қазақстан</a:t>
            </a:r>
            <a:r>
              <a:rPr lang="en-US" sz="1400" dirty="0" smtClean="0"/>
              <a:t> </a:t>
            </a:r>
            <a:r>
              <a:rPr lang="en-US" sz="1400" dirty="0" err="1" smtClean="0"/>
              <a:t>Республикасының</a:t>
            </a:r>
            <a:r>
              <a:rPr lang="en-US" sz="1400" dirty="0" smtClean="0"/>
              <a:t> </a:t>
            </a:r>
            <a:r>
              <a:rPr lang="en-US" sz="1400" dirty="0" err="1" smtClean="0"/>
              <a:t>еңбек</a:t>
            </a:r>
            <a:r>
              <a:rPr lang="en-US" sz="1400" dirty="0" smtClean="0"/>
              <a:t> </a:t>
            </a:r>
            <a:r>
              <a:rPr lang="en-US" sz="1400" dirty="0" err="1" smtClean="0"/>
              <a:t>заңнамасына</a:t>
            </a:r>
            <a:r>
              <a:rPr lang="en-US" sz="1400" dirty="0" smtClean="0"/>
              <a:t> </a:t>
            </a:r>
            <a:r>
              <a:rPr lang="en-US" sz="1400" dirty="0" err="1" smtClean="0"/>
              <a:t>сәйкес</a:t>
            </a:r>
            <a:r>
              <a:rPr lang="en-US" sz="1400" dirty="0" smtClean="0"/>
              <a:t> </a:t>
            </a:r>
            <a:r>
              <a:rPr lang="en-US" sz="1400" dirty="0" err="1" smtClean="0"/>
              <a:t>жасалған</a:t>
            </a:r>
            <a:r>
              <a:rPr lang="en-US" sz="1400" dirty="0" smtClean="0"/>
              <a:t> </a:t>
            </a:r>
            <a:r>
              <a:rPr lang="en-US" sz="1400" dirty="0" err="1" smtClean="0"/>
              <a:t>еңбек</a:t>
            </a:r>
            <a:r>
              <a:rPr lang="en-US" sz="1400" dirty="0" smtClean="0"/>
              <a:t> </a:t>
            </a:r>
            <a:r>
              <a:rPr lang="en-US" sz="1400" dirty="0" err="1" smtClean="0"/>
              <a:t>шарттары</a:t>
            </a:r>
            <a:r>
              <a:rPr lang="en-US" sz="1400" dirty="0" smtClean="0"/>
              <a:t> </a:t>
            </a:r>
            <a:endParaRPr lang="kk-KZ" sz="1400" dirty="0" smtClean="0"/>
          </a:p>
          <a:p>
            <a:pPr>
              <a:buNone/>
            </a:pPr>
            <a:r>
              <a:rPr lang="en-US" sz="1400" dirty="0" err="1" smtClean="0"/>
              <a:t>бойынша</a:t>
            </a:r>
            <a:r>
              <a:rPr lang="en-US" sz="1400" dirty="0" smtClean="0"/>
              <a:t> </a:t>
            </a:r>
            <a:r>
              <a:rPr lang="en-US" sz="1400" dirty="0" err="1" smtClean="0"/>
              <a:t>кірістерді</a:t>
            </a:r>
            <a:r>
              <a:rPr lang="en-US" sz="1400" dirty="0" smtClean="0"/>
              <a:t> </a:t>
            </a:r>
            <a:r>
              <a:rPr lang="en-US" sz="1400" dirty="0" err="1" smtClean="0"/>
              <a:t>алатын</a:t>
            </a:r>
            <a:r>
              <a:rPr lang="en-US" sz="1400" dirty="0" smtClean="0"/>
              <a:t> (</a:t>
            </a:r>
            <a:r>
              <a:rPr lang="en-US" sz="1400" dirty="0" err="1" smtClean="0"/>
              <a:t>алуға</a:t>
            </a:r>
            <a:r>
              <a:rPr lang="en-US" sz="1400" dirty="0" smtClean="0"/>
              <a:t> </a:t>
            </a:r>
            <a:r>
              <a:rPr lang="en-US" sz="1400" dirty="0" err="1" smtClean="0"/>
              <a:t>жататын</a:t>
            </a:r>
            <a:r>
              <a:rPr lang="en-US" sz="1400" dirty="0" smtClean="0"/>
              <a:t>), </a:t>
            </a:r>
            <a:r>
              <a:rPr lang="en-US" sz="1400" dirty="0" err="1" smtClean="0"/>
              <a:t>Қазақстан</a:t>
            </a:r>
            <a:r>
              <a:rPr lang="en-US" sz="1400" dirty="0" smtClean="0"/>
              <a:t> </a:t>
            </a:r>
            <a:r>
              <a:rPr lang="en-US" sz="1400" dirty="0" err="1" smtClean="0"/>
              <a:t>Республикасының</a:t>
            </a:r>
            <a:r>
              <a:rPr lang="en-US" sz="1400" dirty="0" smtClean="0"/>
              <a:t> </a:t>
            </a:r>
            <a:r>
              <a:rPr lang="en-US" sz="1400" dirty="0" err="1" smtClean="0"/>
              <a:t>резидент-еңбекші</a:t>
            </a:r>
            <a:r>
              <a:rPr lang="en-US" sz="1400" dirty="0" smtClean="0"/>
              <a:t> </a:t>
            </a:r>
            <a:r>
              <a:rPr lang="en-US" sz="1400" dirty="0" err="1" smtClean="0"/>
              <a:t>көшіп</a:t>
            </a:r>
            <a:r>
              <a:rPr lang="en-US" sz="1400" dirty="0" smtClean="0"/>
              <a:t> </a:t>
            </a:r>
            <a:r>
              <a:rPr lang="en-US" sz="1400" dirty="0" err="1" smtClean="0"/>
              <a:t>келушілері</a:t>
            </a:r>
            <a:r>
              <a:rPr lang="en-US" sz="1400" dirty="0" smtClean="0"/>
              <a:t> </a:t>
            </a:r>
            <a:r>
              <a:rPr lang="en-US" sz="1400" dirty="0" err="1" smtClean="0"/>
              <a:t>болып</a:t>
            </a:r>
            <a:r>
              <a:rPr lang="en-US" sz="1400" dirty="0" smtClean="0"/>
              <a:t> </a:t>
            </a:r>
            <a:r>
              <a:rPr lang="en-US" sz="1400" dirty="0" err="1" smtClean="0"/>
              <a:t>табылатын</a:t>
            </a:r>
            <a:r>
              <a:rPr lang="en-US" sz="1400" dirty="0" smtClean="0"/>
              <a:t> </a:t>
            </a:r>
            <a:endParaRPr lang="kk-KZ" sz="1400" dirty="0" smtClean="0"/>
          </a:p>
          <a:p>
            <a:pPr>
              <a:buNone/>
            </a:pPr>
            <a:r>
              <a:rPr lang="en-US" sz="1400" dirty="0" err="1" smtClean="0"/>
              <a:t>еңбекші</a:t>
            </a:r>
            <a:r>
              <a:rPr lang="en-US" sz="1400" dirty="0" smtClean="0"/>
              <a:t> </a:t>
            </a:r>
            <a:r>
              <a:rPr lang="en-US" sz="1400" dirty="0" err="1" smtClean="0"/>
              <a:t>көшіп</a:t>
            </a:r>
            <a:r>
              <a:rPr lang="en-US" sz="1400" dirty="0" smtClean="0"/>
              <a:t> </a:t>
            </a:r>
            <a:r>
              <a:rPr lang="en-US" sz="1400" dirty="0" err="1" smtClean="0"/>
              <a:t>келушілер</a:t>
            </a:r>
            <a:r>
              <a:rPr lang="en-US" sz="1400" dirty="0" smtClean="0"/>
              <a:t>;</a:t>
            </a:r>
            <a:endParaRPr lang="ru-RU" sz="1400" dirty="0" smtClean="0"/>
          </a:p>
          <a:p>
            <a:pPr>
              <a:buNone/>
            </a:pPr>
            <a:r>
              <a:rPr lang="en-US" sz="1400" dirty="0" smtClean="0"/>
              <a:t>9</a:t>
            </a:r>
            <a:r>
              <a:rPr lang="en-US" sz="1400" dirty="0" smtClean="0"/>
              <a:t>) "</a:t>
            </a:r>
            <a:r>
              <a:rPr lang="en-US" sz="1400" dirty="0" err="1" smtClean="0"/>
              <a:t>Медиация</a:t>
            </a:r>
            <a:r>
              <a:rPr lang="en-US" sz="1400" dirty="0" smtClean="0"/>
              <a:t> </a:t>
            </a:r>
            <a:r>
              <a:rPr lang="en-US" sz="1400" dirty="0" err="1" smtClean="0"/>
              <a:t>туралы</a:t>
            </a:r>
            <a:r>
              <a:rPr lang="en-US" sz="1400" dirty="0" smtClean="0"/>
              <a:t>" </a:t>
            </a:r>
            <a:r>
              <a:rPr lang="en-US" sz="1400" dirty="0" err="1" smtClean="0"/>
              <a:t>Қазақстан</a:t>
            </a:r>
            <a:r>
              <a:rPr lang="en-US" sz="1400" dirty="0" smtClean="0"/>
              <a:t> </a:t>
            </a:r>
            <a:r>
              <a:rPr lang="en-US" sz="1400" dirty="0" err="1" smtClean="0"/>
              <a:t>Республикасының</a:t>
            </a:r>
            <a:r>
              <a:rPr lang="en-US" sz="1400" dirty="0" smtClean="0"/>
              <a:t> </a:t>
            </a:r>
            <a:r>
              <a:rPr lang="en-US" sz="1400" dirty="0" err="1" smtClean="0"/>
              <a:t>Заңына</a:t>
            </a:r>
            <a:r>
              <a:rPr lang="en-US" sz="1400" dirty="0" smtClean="0"/>
              <a:t> </a:t>
            </a:r>
            <a:r>
              <a:rPr lang="en-US" sz="1400" dirty="0" err="1" smtClean="0"/>
              <a:t>сәйкес</a:t>
            </a:r>
            <a:r>
              <a:rPr lang="en-US" sz="1400" dirty="0" smtClean="0"/>
              <a:t> </a:t>
            </a:r>
            <a:r>
              <a:rPr lang="en-US" sz="1400" dirty="0" err="1" smtClean="0"/>
              <a:t>кәсіпқой</a:t>
            </a:r>
            <a:r>
              <a:rPr lang="en-US" sz="1400" dirty="0" smtClean="0"/>
              <a:t> </a:t>
            </a:r>
            <a:r>
              <a:rPr lang="en-US" sz="1400" dirty="0" err="1" smtClean="0"/>
              <a:t>медиаторларды</a:t>
            </a:r>
            <a:r>
              <a:rPr lang="en-US" sz="1400" dirty="0" smtClean="0"/>
              <a:t> </a:t>
            </a:r>
            <a:r>
              <a:rPr lang="en-US" sz="1400" dirty="0" err="1" smtClean="0"/>
              <a:t>қоспағанда</a:t>
            </a:r>
            <a:r>
              <a:rPr lang="en-US" sz="1400" dirty="0" smtClean="0"/>
              <a:t>, </a:t>
            </a:r>
            <a:r>
              <a:rPr lang="en-US" sz="1400" dirty="0" err="1" smtClean="0"/>
              <a:t>салық</a:t>
            </a:r>
            <a:r>
              <a:rPr lang="en-US" sz="1400" dirty="0" smtClean="0"/>
              <a:t> </a:t>
            </a:r>
            <a:r>
              <a:rPr lang="en-US" sz="1400" dirty="0" err="1" smtClean="0"/>
              <a:t>агенттері</a:t>
            </a:r>
            <a:r>
              <a:rPr lang="en-US" sz="1400" dirty="0" smtClean="0"/>
              <a:t> </a:t>
            </a:r>
            <a:r>
              <a:rPr lang="en-US" sz="1400" dirty="0" err="1" smtClean="0"/>
              <a:t>болып</a:t>
            </a:r>
            <a:r>
              <a:rPr lang="en-US" sz="1400" dirty="0" smtClean="0"/>
              <a:t> </a:t>
            </a:r>
            <a:endParaRPr lang="kk-KZ" sz="1400" dirty="0" smtClean="0"/>
          </a:p>
          <a:p>
            <a:pPr>
              <a:buNone/>
            </a:pPr>
            <a:r>
              <a:rPr lang="en-US" sz="1400" dirty="0" err="1" smtClean="0"/>
              <a:t>табылмайтын</a:t>
            </a:r>
            <a:r>
              <a:rPr lang="en-US" sz="1400" dirty="0" smtClean="0"/>
              <a:t> </a:t>
            </a:r>
            <a:r>
              <a:rPr lang="en-US" sz="1400" dirty="0" err="1" smtClean="0"/>
              <a:t>тұлғалардан</a:t>
            </a:r>
            <a:r>
              <a:rPr lang="en-US" sz="1400" dirty="0" smtClean="0"/>
              <a:t> </a:t>
            </a:r>
            <a:r>
              <a:rPr lang="en-US" sz="1400" dirty="0" err="1" smtClean="0"/>
              <a:t>алатын</a:t>
            </a:r>
            <a:r>
              <a:rPr lang="en-US" sz="1400" dirty="0" smtClean="0"/>
              <a:t> </a:t>
            </a:r>
            <a:r>
              <a:rPr lang="en-US" sz="1400" dirty="0" err="1" smtClean="0"/>
              <a:t>медиаторлар</a:t>
            </a:r>
            <a:r>
              <a:rPr lang="en-US" sz="1400" dirty="0" smtClean="0"/>
              <a:t>;</a:t>
            </a:r>
            <a:endParaRPr lang="ru-RU" sz="1400" dirty="0" smtClean="0"/>
          </a:p>
          <a:p>
            <a:pPr>
              <a:buNone/>
            </a:pPr>
            <a:r>
              <a:rPr lang="en-US" sz="1400" dirty="0" smtClean="0"/>
              <a:t>10</a:t>
            </a:r>
            <a:r>
              <a:rPr lang="en-US" sz="1400" dirty="0" smtClean="0"/>
              <a:t>) </a:t>
            </a:r>
            <a:r>
              <a:rPr lang="en-US" sz="1400" dirty="0" err="1" smtClean="0"/>
              <a:t>Қазақстан</a:t>
            </a:r>
            <a:r>
              <a:rPr lang="en-US" sz="1400" dirty="0" smtClean="0"/>
              <a:t> </a:t>
            </a:r>
            <a:r>
              <a:rPr lang="en-US" sz="1400" dirty="0" err="1" smtClean="0"/>
              <a:t>Республикасының</a:t>
            </a:r>
            <a:r>
              <a:rPr lang="en-US" sz="1400" dirty="0" smtClean="0"/>
              <a:t> </a:t>
            </a:r>
            <a:r>
              <a:rPr lang="en-US" sz="1400" dirty="0" err="1" smtClean="0"/>
              <a:t>заңнамасына</a:t>
            </a:r>
            <a:r>
              <a:rPr lang="en-US" sz="1400" dirty="0" smtClean="0"/>
              <a:t> </a:t>
            </a:r>
            <a:r>
              <a:rPr lang="en-US" sz="1400" dirty="0" err="1" smtClean="0"/>
              <a:t>сәйкес</a:t>
            </a:r>
            <a:r>
              <a:rPr lang="en-US" sz="1400" dirty="0" smtClean="0"/>
              <a:t> </a:t>
            </a:r>
            <a:r>
              <a:rPr lang="en-US" sz="1400" dirty="0" err="1" smtClean="0"/>
              <a:t>шаруашылық</a:t>
            </a:r>
            <a:r>
              <a:rPr lang="en-US" sz="1400" dirty="0" smtClean="0"/>
              <a:t> </a:t>
            </a:r>
            <a:r>
              <a:rPr lang="en-US" sz="1400" dirty="0" err="1" smtClean="0"/>
              <a:t>бойынша</a:t>
            </a:r>
            <a:r>
              <a:rPr lang="en-US" sz="1400" dirty="0" smtClean="0"/>
              <a:t> </a:t>
            </a:r>
            <a:r>
              <a:rPr lang="en-US" sz="1400" dirty="0" err="1" smtClean="0"/>
              <a:t>есепке</a:t>
            </a:r>
            <a:r>
              <a:rPr lang="en-US" sz="1400" dirty="0" smtClean="0"/>
              <a:t> </a:t>
            </a:r>
            <a:r>
              <a:rPr lang="en-US" sz="1400" dirty="0" err="1" smtClean="0"/>
              <a:t>алу</a:t>
            </a:r>
            <a:r>
              <a:rPr lang="en-US" sz="1400" dirty="0" smtClean="0"/>
              <a:t> </a:t>
            </a:r>
            <a:r>
              <a:rPr lang="en-US" sz="1400" dirty="0" err="1" smtClean="0"/>
              <a:t>кітабында</a:t>
            </a:r>
            <a:r>
              <a:rPr lang="en-US" sz="1400" dirty="0" smtClean="0"/>
              <a:t> </a:t>
            </a:r>
            <a:r>
              <a:rPr lang="en-US" sz="1400" dirty="0" err="1" smtClean="0"/>
              <a:t>есепке</a:t>
            </a:r>
            <a:r>
              <a:rPr lang="en-US" sz="1400" dirty="0" smtClean="0"/>
              <a:t> </a:t>
            </a:r>
            <a:r>
              <a:rPr lang="en-US" sz="1400" dirty="0" err="1" smtClean="0"/>
              <a:t>алынған</a:t>
            </a:r>
            <a:r>
              <a:rPr lang="en-US" sz="1400" dirty="0" smtClean="0"/>
              <a:t> </a:t>
            </a:r>
            <a:r>
              <a:rPr lang="en-US" sz="1400" dirty="0" err="1" smtClean="0"/>
              <a:t>жеке</a:t>
            </a:r>
            <a:r>
              <a:rPr lang="en-US" sz="1400" dirty="0" smtClean="0"/>
              <a:t> </a:t>
            </a:r>
            <a:r>
              <a:rPr lang="en-US" sz="1400" dirty="0" err="1" smtClean="0"/>
              <a:t>қосалқы</a:t>
            </a:r>
            <a:r>
              <a:rPr lang="en-US" sz="1400" dirty="0" smtClean="0"/>
              <a:t> </a:t>
            </a:r>
            <a:endParaRPr lang="kk-KZ" sz="1400" dirty="0" smtClean="0"/>
          </a:p>
          <a:p>
            <a:pPr>
              <a:buNone/>
            </a:pPr>
            <a:r>
              <a:rPr lang="en-US" sz="1400" dirty="0" err="1" smtClean="0"/>
              <a:t>шаруашылықтан</a:t>
            </a:r>
            <a:r>
              <a:rPr lang="en-US" sz="1400" dirty="0" smtClean="0"/>
              <a:t> </a:t>
            </a:r>
            <a:r>
              <a:rPr lang="en-US" sz="1400" dirty="0" err="1" smtClean="0"/>
              <a:t>түсетін</a:t>
            </a:r>
            <a:r>
              <a:rPr lang="en-US" sz="1400" dirty="0" smtClean="0"/>
              <a:t>, </a:t>
            </a:r>
            <a:r>
              <a:rPr lang="en-US" sz="1400" dirty="0" err="1" smtClean="0"/>
              <a:t>салық</a:t>
            </a:r>
            <a:r>
              <a:rPr lang="en-US" sz="1400" dirty="0" smtClean="0"/>
              <a:t> </a:t>
            </a:r>
            <a:r>
              <a:rPr lang="en-US" sz="1400" dirty="0" err="1" smtClean="0"/>
              <a:t>салуға</a:t>
            </a:r>
            <a:r>
              <a:rPr lang="en-US" sz="1400" dirty="0" smtClean="0"/>
              <a:t> </a:t>
            </a:r>
            <a:r>
              <a:rPr lang="en-US" sz="1400" dirty="0" err="1" smtClean="0"/>
              <a:t>жататын</a:t>
            </a:r>
            <a:r>
              <a:rPr lang="en-US" sz="1400" dirty="0" smtClean="0"/>
              <a:t>, </a:t>
            </a:r>
            <a:r>
              <a:rPr lang="en-US" sz="1400" dirty="0" err="1" smtClean="0"/>
              <a:t>жеке</a:t>
            </a:r>
            <a:r>
              <a:rPr lang="en-US" sz="1400" dirty="0" smtClean="0"/>
              <a:t> </a:t>
            </a:r>
            <a:r>
              <a:rPr lang="en-US" sz="1400" dirty="0" err="1" smtClean="0"/>
              <a:t>қосалқы</a:t>
            </a:r>
            <a:r>
              <a:rPr lang="en-US" sz="1400" dirty="0" smtClean="0"/>
              <a:t> </a:t>
            </a:r>
            <a:r>
              <a:rPr lang="en-US" sz="1400" dirty="0" err="1" smtClean="0"/>
              <a:t>шаруашылықпен</a:t>
            </a:r>
            <a:r>
              <a:rPr lang="en-US" sz="1400" dirty="0" smtClean="0"/>
              <a:t> </a:t>
            </a:r>
            <a:r>
              <a:rPr lang="en-US" sz="1400" dirty="0" err="1" smtClean="0"/>
              <a:t>айналысатын</a:t>
            </a:r>
            <a:r>
              <a:rPr lang="en-US" sz="1400" dirty="0" smtClean="0"/>
              <a:t> </a:t>
            </a:r>
            <a:r>
              <a:rPr lang="en-US" sz="1400" dirty="0" err="1" smtClean="0"/>
              <a:t>тұлғаның</a:t>
            </a:r>
            <a:r>
              <a:rPr lang="en-US" sz="1400" dirty="0" smtClean="0"/>
              <a:t> </a:t>
            </a:r>
            <a:r>
              <a:rPr lang="en-US" sz="1400" dirty="0" err="1" smtClean="0"/>
              <a:t>салық</a:t>
            </a:r>
            <a:r>
              <a:rPr lang="en-US" sz="1400" dirty="0" smtClean="0"/>
              <a:t> </a:t>
            </a:r>
            <a:r>
              <a:rPr lang="en-US" sz="1400" dirty="0" err="1" smtClean="0"/>
              <a:t>агентіне</a:t>
            </a:r>
            <a:r>
              <a:rPr lang="en-US" sz="1400" dirty="0" smtClean="0"/>
              <a:t> </a:t>
            </a:r>
            <a:r>
              <a:rPr lang="en-US" sz="1400" dirty="0" err="1" smtClean="0"/>
              <a:t>анық</a:t>
            </a:r>
            <a:r>
              <a:rPr lang="en-US" sz="1400" dirty="0" smtClean="0"/>
              <a:t> </a:t>
            </a:r>
            <a:r>
              <a:rPr lang="en-US" sz="1400" dirty="0" err="1" smtClean="0"/>
              <a:t>емес</a:t>
            </a:r>
            <a:r>
              <a:rPr lang="en-US" sz="1400" dirty="0" smtClean="0"/>
              <a:t> </a:t>
            </a:r>
            <a:endParaRPr lang="kk-KZ" sz="1400" dirty="0" smtClean="0"/>
          </a:p>
          <a:p>
            <a:pPr>
              <a:buNone/>
            </a:pPr>
            <a:r>
              <a:rPr lang="en-US" sz="1400" dirty="0" err="1" smtClean="0"/>
              <a:t>мәліметтерді</a:t>
            </a:r>
            <a:r>
              <a:rPr lang="en-US" sz="1400" dirty="0" smtClean="0"/>
              <a:t> </a:t>
            </a:r>
            <a:r>
              <a:rPr lang="en-US" sz="1400" dirty="0" err="1" smtClean="0"/>
              <a:t>ұсынуына</a:t>
            </a:r>
            <a:r>
              <a:rPr lang="en-US" sz="1400" dirty="0" smtClean="0"/>
              <a:t> </a:t>
            </a:r>
            <a:r>
              <a:rPr lang="en-US" sz="1400" dirty="0" err="1" smtClean="0"/>
              <a:t>байланысты</a:t>
            </a:r>
            <a:r>
              <a:rPr lang="en-US" sz="1400" dirty="0" smtClean="0"/>
              <a:t> </a:t>
            </a:r>
            <a:r>
              <a:rPr lang="en-US" sz="1400" dirty="0" err="1" smtClean="0"/>
              <a:t>төлем</a:t>
            </a:r>
            <a:r>
              <a:rPr lang="en-US" sz="1400" dirty="0" smtClean="0"/>
              <a:t> </a:t>
            </a:r>
            <a:r>
              <a:rPr lang="en-US" sz="1400" dirty="0" err="1" smtClean="0"/>
              <a:t>көзінен</a:t>
            </a:r>
            <a:r>
              <a:rPr lang="en-US" sz="1400" dirty="0" smtClean="0"/>
              <a:t> </a:t>
            </a:r>
            <a:r>
              <a:rPr lang="en-US" sz="1400" dirty="0" err="1" smtClean="0"/>
              <a:t>жеке</a:t>
            </a:r>
            <a:r>
              <a:rPr lang="en-US" sz="1400" dirty="0" smtClean="0"/>
              <a:t> </a:t>
            </a:r>
            <a:r>
              <a:rPr lang="en-US" sz="1400" dirty="0" err="1" smtClean="0"/>
              <a:t>табыс</a:t>
            </a:r>
            <a:r>
              <a:rPr lang="en-US" sz="1400" dirty="0" smtClean="0"/>
              <a:t> </a:t>
            </a:r>
            <a:r>
              <a:rPr lang="en-US" sz="1400" dirty="0" err="1" smtClean="0"/>
              <a:t>салығын</a:t>
            </a:r>
            <a:r>
              <a:rPr lang="en-US" sz="1400" dirty="0" smtClean="0"/>
              <a:t> </a:t>
            </a:r>
            <a:r>
              <a:rPr lang="en-US" sz="1400" dirty="0" err="1" smtClean="0"/>
              <a:t>ұстап</a:t>
            </a:r>
            <a:r>
              <a:rPr lang="en-US" sz="1400" dirty="0" smtClean="0"/>
              <a:t> </a:t>
            </a:r>
            <a:r>
              <a:rPr lang="en-US" sz="1400" dirty="0" err="1" smtClean="0"/>
              <a:t>қалу</a:t>
            </a:r>
            <a:r>
              <a:rPr lang="en-US" sz="1400" dirty="0" smtClean="0"/>
              <a:t> </a:t>
            </a:r>
            <a:r>
              <a:rPr lang="en-US" sz="1400" dirty="0" err="1" smtClean="0"/>
              <a:t>жүргізілмеген</a:t>
            </a:r>
            <a:r>
              <a:rPr lang="en-US" sz="1400" dirty="0" smtClean="0"/>
              <a:t> </a:t>
            </a:r>
            <a:r>
              <a:rPr lang="en-US" sz="1400" dirty="0" err="1" smtClean="0"/>
              <a:t>кірістерді</a:t>
            </a:r>
            <a:r>
              <a:rPr lang="en-US" sz="1400" dirty="0" smtClean="0"/>
              <a:t> </a:t>
            </a:r>
            <a:r>
              <a:rPr lang="en-US" sz="1400" dirty="0" err="1" smtClean="0"/>
              <a:t>алатын</a:t>
            </a:r>
            <a:r>
              <a:rPr lang="en-US" sz="1400" dirty="0" smtClean="0"/>
              <a:t> </a:t>
            </a:r>
            <a:r>
              <a:rPr lang="en-US" sz="1400" dirty="0" err="1" smtClean="0"/>
              <a:t>жеке</a:t>
            </a:r>
            <a:r>
              <a:rPr lang="en-US" sz="1400" dirty="0" smtClean="0"/>
              <a:t> </a:t>
            </a:r>
            <a:r>
              <a:rPr lang="en-US" sz="1400" dirty="0" err="1" smtClean="0"/>
              <a:t>тұлғалар</a:t>
            </a:r>
            <a:r>
              <a:rPr lang="en-US" sz="1400" dirty="0" smtClean="0"/>
              <a:t>;</a:t>
            </a:r>
            <a:endParaRPr lang="ru-RU" sz="1400" dirty="0" smtClean="0"/>
          </a:p>
          <a:p>
            <a:pPr>
              <a:buNone/>
            </a:pPr>
            <a:r>
              <a:rPr lang="en-US" sz="1400" dirty="0" smtClean="0"/>
              <a:t>11</a:t>
            </a:r>
            <a:r>
              <a:rPr lang="en-US" sz="1400" dirty="0" smtClean="0"/>
              <a:t>) </a:t>
            </a:r>
            <a:r>
              <a:rPr lang="en-US" sz="1400" dirty="0" err="1" smtClean="0"/>
              <a:t>есепті</a:t>
            </a:r>
            <a:r>
              <a:rPr lang="en-US" sz="1400" dirty="0" smtClean="0"/>
              <a:t> </a:t>
            </a:r>
            <a:r>
              <a:rPr lang="en-US" sz="1400" dirty="0" err="1" smtClean="0"/>
              <a:t>салықтық</a:t>
            </a:r>
            <a:r>
              <a:rPr lang="en-US" sz="1400" dirty="0" smtClean="0"/>
              <a:t> </a:t>
            </a:r>
            <a:r>
              <a:rPr lang="en-US" sz="1400" dirty="0" err="1" smtClean="0"/>
              <a:t>кезеңнің</a:t>
            </a:r>
            <a:r>
              <a:rPr lang="en-US" sz="1400" dirty="0" smtClean="0"/>
              <a:t> 31 </a:t>
            </a:r>
            <a:r>
              <a:rPr lang="en-US" sz="1400" dirty="0" err="1" smtClean="0"/>
              <a:t>желтоқсанындағы</a:t>
            </a:r>
            <a:r>
              <a:rPr lang="en-US" sz="1400" dirty="0" smtClean="0"/>
              <a:t> </a:t>
            </a:r>
            <a:r>
              <a:rPr lang="en-US" sz="1400" dirty="0" err="1" smtClean="0"/>
              <a:t>жағдай</a:t>
            </a:r>
            <a:r>
              <a:rPr lang="en-US" sz="1400" dirty="0" smtClean="0"/>
              <a:t> </a:t>
            </a:r>
            <a:r>
              <a:rPr lang="en-US" sz="1400" dirty="0" err="1" smtClean="0"/>
              <a:t>бойынша</a:t>
            </a:r>
            <a:r>
              <a:rPr lang="en-US" sz="1400" dirty="0" smtClean="0"/>
              <a:t> </a:t>
            </a:r>
            <a:r>
              <a:rPr lang="en-US" sz="1400" dirty="0" err="1" smtClean="0"/>
              <a:t>Қазақстан</a:t>
            </a:r>
            <a:r>
              <a:rPr lang="en-US" sz="1400" dirty="0" smtClean="0"/>
              <a:t> </a:t>
            </a:r>
            <a:r>
              <a:rPr lang="en-US" sz="1400" dirty="0" err="1" smtClean="0"/>
              <a:t>Республикасының</a:t>
            </a:r>
            <a:r>
              <a:rPr lang="en-US" sz="1400" dirty="0" smtClean="0"/>
              <a:t> </a:t>
            </a:r>
            <a:r>
              <a:rPr lang="en-US" sz="1400" dirty="0" err="1" smtClean="0"/>
              <a:t>шегінен</a:t>
            </a:r>
            <a:r>
              <a:rPr lang="en-US" sz="1400" dirty="0" smtClean="0"/>
              <a:t> </a:t>
            </a:r>
            <a:r>
              <a:rPr lang="en-US" sz="1400" dirty="0" err="1" smtClean="0"/>
              <a:t>тыс</a:t>
            </a:r>
            <a:r>
              <a:rPr lang="en-US" sz="1400" dirty="0" smtClean="0"/>
              <a:t> </a:t>
            </a:r>
            <a:r>
              <a:rPr lang="en-US" sz="1400" dirty="0" err="1" smtClean="0"/>
              <a:t>жердегі</a:t>
            </a:r>
            <a:r>
              <a:rPr lang="en-US" sz="1400" dirty="0" smtClean="0"/>
              <a:t> </a:t>
            </a:r>
            <a:r>
              <a:rPr lang="en-US" sz="1400" dirty="0" err="1" smtClean="0"/>
              <a:t>шетел</a:t>
            </a:r>
            <a:r>
              <a:rPr lang="en-US" sz="1400" dirty="0" smtClean="0"/>
              <a:t> </a:t>
            </a:r>
            <a:endParaRPr lang="kk-KZ" sz="1400" dirty="0" smtClean="0"/>
          </a:p>
          <a:p>
            <a:pPr>
              <a:buNone/>
            </a:pPr>
            <a:r>
              <a:rPr lang="en-US" sz="1400" dirty="0" err="1" smtClean="0"/>
              <a:t>банктеріндегі</a:t>
            </a:r>
            <a:r>
              <a:rPr lang="en-US" sz="1400" dirty="0" smtClean="0"/>
              <a:t> </a:t>
            </a:r>
            <a:r>
              <a:rPr lang="en-US" sz="1400" dirty="0" err="1" smtClean="0"/>
              <a:t>банктік</a:t>
            </a:r>
            <a:r>
              <a:rPr lang="en-US" sz="1400" dirty="0" smtClean="0"/>
              <a:t> </a:t>
            </a:r>
            <a:r>
              <a:rPr lang="en-US" sz="1400" dirty="0" err="1" smtClean="0"/>
              <a:t>шоттарында</a:t>
            </a:r>
            <a:r>
              <a:rPr lang="en-US" sz="1400" dirty="0" smtClean="0"/>
              <a:t> </a:t>
            </a:r>
            <a:r>
              <a:rPr lang="en-US" sz="1400" dirty="0" err="1" smtClean="0"/>
              <a:t>республикалық</a:t>
            </a:r>
            <a:r>
              <a:rPr lang="en-US" sz="1400" dirty="0" smtClean="0"/>
              <a:t> </a:t>
            </a:r>
            <a:r>
              <a:rPr lang="en-US" sz="1400" dirty="0" err="1" smtClean="0"/>
              <a:t>бюджет</a:t>
            </a:r>
            <a:r>
              <a:rPr lang="en-US" sz="1400" dirty="0" smtClean="0"/>
              <a:t> </a:t>
            </a:r>
            <a:r>
              <a:rPr lang="en-US" sz="1400" dirty="0" err="1" smtClean="0"/>
              <a:t>туралы</a:t>
            </a:r>
            <a:r>
              <a:rPr lang="en-US" sz="1400" dirty="0" smtClean="0"/>
              <a:t> </a:t>
            </a:r>
            <a:r>
              <a:rPr lang="en-US" sz="1400" dirty="0" err="1" smtClean="0"/>
              <a:t>заңда</a:t>
            </a:r>
            <a:r>
              <a:rPr lang="en-US" sz="1400" dirty="0" smtClean="0"/>
              <a:t> </a:t>
            </a:r>
            <a:r>
              <a:rPr lang="en-US" sz="1400" dirty="0" err="1" smtClean="0"/>
              <a:t>белгіленген</a:t>
            </a:r>
            <a:r>
              <a:rPr lang="en-US" sz="1400" dirty="0" smtClean="0"/>
              <a:t> </a:t>
            </a:r>
            <a:r>
              <a:rPr lang="en-US" sz="1400" dirty="0" err="1" smtClean="0"/>
              <a:t>және</a:t>
            </a:r>
            <a:r>
              <a:rPr lang="en-US" sz="1400" dirty="0" smtClean="0"/>
              <a:t> </a:t>
            </a:r>
            <a:r>
              <a:rPr lang="en-US" sz="1400" dirty="0" err="1" smtClean="0"/>
              <a:t>есепті</a:t>
            </a:r>
            <a:r>
              <a:rPr lang="en-US" sz="1400" dirty="0" smtClean="0"/>
              <a:t> </a:t>
            </a:r>
            <a:r>
              <a:rPr lang="en-US" sz="1400" dirty="0" err="1" smtClean="0"/>
              <a:t>салықтық</a:t>
            </a:r>
            <a:r>
              <a:rPr lang="en-US" sz="1400" dirty="0" smtClean="0"/>
              <a:t> </a:t>
            </a:r>
            <a:r>
              <a:rPr lang="en-US" sz="1400" dirty="0" err="1" smtClean="0"/>
              <a:t>кезеңнің</a:t>
            </a:r>
            <a:r>
              <a:rPr lang="en-US" sz="1400" dirty="0" smtClean="0"/>
              <a:t> 31 </a:t>
            </a:r>
            <a:r>
              <a:rPr lang="en-US" sz="1400" dirty="0" err="1" smtClean="0"/>
              <a:t>желтоқсанында</a:t>
            </a:r>
            <a:r>
              <a:rPr lang="en-US" sz="1400" dirty="0" smtClean="0"/>
              <a:t> </a:t>
            </a:r>
            <a:endParaRPr lang="kk-KZ" sz="1400" dirty="0" smtClean="0"/>
          </a:p>
          <a:p>
            <a:pPr>
              <a:buNone/>
            </a:pPr>
            <a:r>
              <a:rPr lang="en-US" sz="1400" dirty="0" err="1" smtClean="0"/>
              <a:t>қолданыста</a:t>
            </a:r>
            <a:r>
              <a:rPr lang="en-US" sz="1400" dirty="0" smtClean="0"/>
              <a:t> </a:t>
            </a:r>
            <a:r>
              <a:rPr lang="en-US" sz="1400" dirty="0" err="1" smtClean="0"/>
              <a:t>болатын</a:t>
            </a:r>
            <a:r>
              <a:rPr lang="en-US" sz="1400" dirty="0" smtClean="0"/>
              <a:t> </a:t>
            </a:r>
            <a:r>
              <a:rPr lang="en-US" sz="1400" dirty="0" err="1" smtClean="0"/>
              <a:t>айлық</a:t>
            </a:r>
            <a:r>
              <a:rPr lang="en-US" sz="1400" dirty="0" smtClean="0"/>
              <a:t> </a:t>
            </a:r>
            <a:r>
              <a:rPr lang="en-US" sz="1400" dirty="0" err="1" smtClean="0"/>
              <a:t>есептік</a:t>
            </a:r>
            <a:r>
              <a:rPr lang="en-US" sz="1400" dirty="0" smtClean="0"/>
              <a:t> </a:t>
            </a:r>
            <a:r>
              <a:rPr lang="en-US" sz="1400" dirty="0" err="1" smtClean="0"/>
              <a:t>көрсеткіштің</a:t>
            </a:r>
            <a:r>
              <a:rPr lang="en-US" sz="1400" dirty="0" smtClean="0"/>
              <a:t> 141 </a:t>
            </a:r>
            <a:r>
              <a:rPr lang="en-US" sz="1400" dirty="0" err="1" smtClean="0"/>
              <a:t>еселенген</a:t>
            </a:r>
            <a:r>
              <a:rPr lang="en-US" sz="1400" dirty="0" smtClean="0"/>
              <a:t> </a:t>
            </a:r>
            <a:r>
              <a:rPr lang="en-US" sz="1400" dirty="0" err="1" smtClean="0"/>
              <a:t>мөлшерінен</a:t>
            </a:r>
            <a:r>
              <a:rPr lang="en-US" sz="1400" dirty="0" smtClean="0"/>
              <a:t> </a:t>
            </a:r>
            <a:r>
              <a:rPr lang="en-US" sz="1400" dirty="0" err="1" smtClean="0"/>
              <a:t>асатын</a:t>
            </a:r>
            <a:r>
              <a:rPr lang="en-US" sz="1400" dirty="0" smtClean="0"/>
              <a:t> </a:t>
            </a:r>
            <a:r>
              <a:rPr lang="en-US" sz="1400" dirty="0" err="1" smtClean="0"/>
              <a:t>сомада</a:t>
            </a:r>
            <a:r>
              <a:rPr lang="en-US" sz="1400" dirty="0" smtClean="0"/>
              <a:t> </a:t>
            </a:r>
            <a:r>
              <a:rPr lang="en-US" sz="1400" dirty="0" err="1" smtClean="0"/>
              <a:t>ақшасы</a:t>
            </a:r>
            <a:r>
              <a:rPr lang="en-US" sz="1400" dirty="0" smtClean="0"/>
              <a:t> </a:t>
            </a:r>
            <a:r>
              <a:rPr lang="en-US" sz="1400" dirty="0" err="1" smtClean="0"/>
              <a:t>бар</a:t>
            </a:r>
            <a:r>
              <a:rPr lang="en-US" sz="1400" dirty="0" smtClean="0"/>
              <a:t> </a:t>
            </a:r>
            <a:r>
              <a:rPr lang="en-US" sz="1400" dirty="0" err="1" smtClean="0"/>
              <a:t>Қазақстан</a:t>
            </a:r>
            <a:r>
              <a:rPr lang="en-US" sz="1400" dirty="0" smtClean="0"/>
              <a:t> </a:t>
            </a:r>
            <a:r>
              <a:rPr lang="en-US" sz="1400" dirty="0" err="1" smtClean="0"/>
              <a:t>Республикасының</a:t>
            </a:r>
            <a:r>
              <a:rPr lang="en-US" sz="1400" dirty="0" smtClean="0"/>
              <a:t> </a:t>
            </a:r>
            <a:endParaRPr lang="kk-KZ" sz="1400" dirty="0" smtClean="0"/>
          </a:p>
          <a:p>
            <a:pPr>
              <a:buNone/>
            </a:pPr>
            <a:r>
              <a:rPr lang="en-US" sz="1400" dirty="0" err="1" smtClean="0"/>
              <a:t>азаматтары</a:t>
            </a:r>
            <a:r>
              <a:rPr lang="en-US" sz="1400" dirty="0" smtClean="0"/>
              <a:t>, </a:t>
            </a:r>
            <a:r>
              <a:rPr lang="en-US" sz="1400" dirty="0" err="1" smtClean="0"/>
              <a:t>оралмандар</a:t>
            </a:r>
            <a:r>
              <a:rPr lang="en-US" sz="1400" dirty="0" smtClean="0"/>
              <a:t> </a:t>
            </a:r>
            <a:r>
              <a:rPr lang="en-US" sz="1400" dirty="0" err="1" smtClean="0"/>
              <a:t>және</a:t>
            </a:r>
            <a:r>
              <a:rPr lang="en-US" sz="1400" dirty="0" smtClean="0"/>
              <a:t> </a:t>
            </a:r>
            <a:r>
              <a:rPr lang="en-US" sz="1400" dirty="0" err="1" smtClean="0"/>
              <a:t>Қазақстан</a:t>
            </a:r>
            <a:r>
              <a:rPr lang="en-US" sz="1400" dirty="0" smtClean="0"/>
              <a:t> </a:t>
            </a:r>
            <a:r>
              <a:rPr lang="en-US" sz="1400" dirty="0" err="1" smtClean="0"/>
              <a:t>Республикасында</a:t>
            </a:r>
            <a:r>
              <a:rPr lang="en-US" sz="1400" dirty="0" smtClean="0"/>
              <a:t> </a:t>
            </a:r>
            <a:r>
              <a:rPr lang="en-US" sz="1400" dirty="0" err="1" smtClean="0"/>
              <a:t>тұруға</a:t>
            </a:r>
            <a:r>
              <a:rPr lang="en-US" sz="1400" dirty="0" smtClean="0"/>
              <a:t> </a:t>
            </a:r>
            <a:r>
              <a:rPr lang="en-US" sz="1400" dirty="0" err="1" smtClean="0"/>
              <a:t>ықтиярхаты</a:t>
            </a:r>
            <a:r>
              <a:rPr lang="en-US" sz="1400" dirty="0" smtClean="0"/>
              <a:t> </a:t>
            </a:r>
            <a:r>
              <a:rPr lang="en-US" sz="1400" dirty="0" err="1" smtClean="0"/>
              <a:t>бар</a:t>
            </a:r>
            <a:r>
              <a:rPr lang="en-US" sz="1400" dirty="0" smtClean="0"/>
              <a:t> </a:t>
            </a:r>
            <a:r>
              <a:rPr lang="en-US" sz="1400" dirty="0" err="1" smtClean="0"/>
              <a:t>адамдар</a:t>
            </a:r>
            <a:r>
              <a:rPr lang="en-US" sz="1400" dirty="0" smtClean="0"/>
              <a:t>;</a:t>
            </a:r>
            <a:endParaRPr lang="ru-RU" sz="1400" dirty="0" smtClean="0"/>
          </a:p>
          <a:p>
            <a:pPr>
              <a:buNone/>
            </a:pPr>
            <a:r>
              <a:rPr lang="en-US" sz="1400" dirty="0" smtClean="0"/>
              <a:t>12</a:t>
            </a:r>
            <a:r>
              <a:rPr lang="en-US" sz="1400" dirty="0" smtClean="0"/>
              <a:t>) </a:t>
            </a:r>
            <a:r>
              <a:rPr lang="en-US" sz="1400" dirty="0" err="1" smtClean="0"/>
              <a:t>есепті</a:t>
            </a:r>
            <a:r>
              <a:rPr lang="en-US" sz="1400" dirty="0" smtClean="0"/>
              <a:t> </a:t>
            </a:r>
            <a:r>
              <a:rPr lang="en-US" sz="1400" dirty="0" err="1" smtClean="0"/>
              <a:t>салықтық</a:t>
            </a:r>
            <a:r>
              <a:rPr lang="en-US" sz="1400" dirty="0" smtClean="0"/>
              <a:t> </a:t>
            </a:r>
            <a:r>
              <a:rPr lang="en-US" sz="1400" dirty="0" err="1" smtClean="0"/>
              <a:t>кезеңнің</a:t>
            </a:r>
            <a:r>
              <a:rPr lang="en-US" sz="1400" dirty="0" smtClean="0"/>
              <a:t> 31 </a:t>
            </a:r>
            <a:r>
              <a:rPr lang="en-US" sz="1400" dirty="0" err="1" smtClean="0"/>
              <a:t>желтоқсанындағы</a:t>
            </a:r>
            <a:r>
              <a:rPr lang="en-US" sz="1400" dirty="0" smtClean="0"/>
              <a:t> </a:t>
            </a:r>
            <a:r>
              <a:rPr lang="en-US" sz="1400" dirty="0" err="1" smtClean="0"/>
              <a:t>жағдай</a:t>
            </a:r>
            <a:r>
              <a:rPr lang="en-US" sz="1400" dirty="0" smtClean="0"/>
              <a:t> </a:t>
            </a:r>
            <a:r>
              <a:rPr lang="en-US" sz="1400" dirty="0" err="1" smtClean="0"/>
              <a:t>бойынша</a:t>
            </a:r>
            <a:r>
              <a:rPr lang="en-US" sz="1400" dirty="0" smtClean="0"/>
              <a:t> </a:t>
            </a:r>
            <a:r>
              <a:rPr lang="en-US" sz="1400" dirty="0" err="1" smtClean="0"/>
              <a:t>меншік</a:t>
            </a:r>
            <a:r>
              <a:rPr lang="en-US" sz="1400" dirty="0" smtClean="0"/>
              <a:t> </a:t>
            </a:r>
            <a:r>
              <a:rPr lang="en-US" sz="1400" dirty="0" err="1" smtClean="0"/>
              <a:t>құқығында</a:t>
            </a:r>
            <a:r>
              <a:rPr lang="en-US" sz="1400" dirty="0" smtClean="0"/>
              <a:t> </a:t>
            </a:r>
            <a:r>
              <a:rPr lang="en-US" sz="1400" dirty="0" err="1" smtClean="0"/>
              <a:t>мынадай</a:t>
            </a:r>
            <a:r>
              <a:rPr lang="en-US" sz="1400" dirty="0" smtClean="0"/>
              <a:t> </a:t>
            </a:r>
            <a:r>
              <a:rPr lang="en-US" sz="1400" dirty="0" err="1" smtClean="0"/>
              <a:t>мүлік</a:t>
            </a:r>
            <a:r>
              <a:rPr lang="en-US" sz="1400" dirty="0" smtClean="0"/>
              <a:t> </a:t>
            </a:r>
            <a:r>
              <a:rPr lang="en-US" sz="1400" dirty="0" err="1" smtClean="0"/>
              <a:t>бар</a:t>
            </a:r>
            <a:r>
              <a:rPr lang="en-US" sz="1400" dirty="0" smtClean="0"/>
              <a:t> </a:t>
            </a:r>
            <a:r>
              <a:rPr lang="en-US" sz="1400" dirty="0" err="1" smtClean="0"/>
              <a:t>Қазақстан</a:t>
            </a:r>
            <a:r>
              <a:rPr lang="en-US" sz="1400" dirty="0" smtClean="0"/>
              <a:t> </a:t>
            </a:r>
            <a:r>
              <a:rPr lang="en-US" sz="1400" dirty="0" err="1" smtClean="0"/>
              <a:t>Республикасының</a:t>
            </a:r>
            <a:r>
              <a:rPr lang="en-US" sz="1400" dirty="0" smtClean="0"/>
              <a:t> </a:t>
            </a:r>
            <a:endParaRPr lang="kk-KZ" sz="1400" dirty="0" smtClean="0"/>
          </a:p>
          <a:p>
            <a:pPr>
              <a:buNone/>
            </a:pPr>
            <a:r>
              <a:rPr lang="en-US" sz="1400" dirty="0" err="1" smtClean="0"/>
              <a:t>азаматтары</a:t>
            </a:r>
            <a:r>
              <a:rPr lang="en-US" sz="1400" dirty="0" smtClean="0"/>
              <a:t>, </a:t>
            </a:r>
            <a:r>
              <a:rPr lang="en-US" sz="1400" dirty="0" err="1" smtClean="0"/>
              <a:t>оралмандар</a:t>
            </a:r>
            <a:r>
              <a:rPr lang="en-US" sz="1400" dirty="0" smtClean="0"/>
              <a:t> </a:t>
            </a:r>
            <a:r>
              <a:rPr lang="en-US" sz="1400" dirty="0" err="1" smtClean="0"/>
              <a:t>және</a:t>
            </a:r>
            <a:r>
              <a:rPr lang="en-US" sz="1400" dirty="0" smtClean="0"/>
              <a:t> </a:t>
            </a:r>
            <a:r>
              <a:rPr lang="en-US" sz="1400" dirty="0" err="1" smtClean="0"/>
              <a:t>Қазақстан</a:t>
            </a:r>
            <a:r>
              <a:rPr lang="en-US" sz="1400" dirty="0" smtClean="0"/>
              <a:t> </a:t>
            </a:r>
            <a:r>
              <a:rPr lang="en-US" sz="1400" dirty="0" err="1" smtClean="0"/>
              <a:t>Республикасында</a:t>
            </a:r>
            <a:r>
              <a:rPr lang="en-US" sz="1400" dirty="0" smtClean="0"/>
              <a:t> </a:t>
            </a:r>
            <a:r>
              <a:rPr lang="en-US" sz="1400" dirty="0" err="1" smtClean="0"/>
              <a:t>тұруға</a:t>
            </a:r>
            <a:r>
              <a:rPr lang="en-US" sz="1400" dirty="0" smtClean="0"/>
              <a:t> </a:t>
            </a:r>
            <a:r>
              <a:rPr lang="en-US" sz="1400" dirty="0" err="1" smtClean="0"/>
              <a:t>ықтиярхаты</a:t>
            </a:r>
            <a:r>
              <a:rPr lang="en-US" sz="1400" dirty="0" smtClean="0"/>
              <a:t> </a:t>
            </a:r>
            <a:r>
              <a:rPr lang="en-US" sz="1400" dirty="0" err="1" smtClean="0"/>
              <a:t>бар</a:t>
            </a:r>
            <a:r>
              <a:rPr lang="en-US" sz="1400" dirty="0" smtClean="0"/>
              <a:t> </a:t>
            </a:r>
            <a:r>
              <a:rPr lang="en-US" sz="1400" dirty="0" err="1" smtClean="0"/>
              <a:t>адамдар</a:t>
            </a:r>
            <a:r>
              <a:rPr lang="en-US" sz="1400" dirty="0" smtClean="0"/>
              <a:t>:</a:t>
            </a:r>
            <a:endParaRPr lang="ru-RU" sz="1400" dirty="0" smtClean="0"/>
          </a:p>
          <a:p>
            <a:pPr>
              <a:buNone/>
            </a:pPr>
            <a:endParaRPr lang="ru-RU" sz="1400" dirty="0" smtClean="0"/>
          </a:p>
          <a:p>
            <a:pPr>
              <a:spcBef>
                <a:spcPts val="0"/>
              </a:spcBef>
              <a:buNone/>
            </a:pPr>
            <a:endParaRPr lang="kk-KZ" sz="1400" dirty="0" smtClean="0"/>
          </a:p>
          <a:p>
            <a:pPr>
              <a:spcBef>
                <a:spcPts val="0"/>
              </a:spcBef>
              <a:buNone/>
            </a:pPr>
            <a:endParaRPr lang="ru-RU" sz="1400" dirty="0" smtClean="0"/>
          </a:p>
          <a:p>
            <a:endParaRPr lang="ru-RU" sz="1400" dirty="0">
              <a:cs typeface="Times New Roman" pitchFamily="18" charset="0"/>
            </a:endParaRPr>
          </a:p>
        </p:txBody>
      </p:sp>
      <p:sp>
        <p:nvSpPr>
          <p:cNvPr id="4" name="Номер слайда 3"/>
          <p:cNvSpPr>
            <a:spLocks noGrp="1"/>
          </p:cNvSpPr>
          <p:nvPr>
            <p:ph type="sldNum" sz="quarter" idx="12"/>
          </p:nvPr>
        </p:nvSpPr>
        <p:spPr/>
        <p:txBody>
          <a:bodyPr/>
          <a:lstStyle/>
          <a:p>
            <a:fld id="{0AA39464-637D-4B94-B730-6050C498EEA6}" type="slidenum">
              <a:rPr lang="ru-RU" smtClean="0">
                <a:latin typeface="Times New Roman" pitchFamily="18" charset="0"/>
                <a:cs typeface="Times New Roman" pitchFamily="18" charset="0"/>
              </a:rPr>
              <a:pPr/>
              <a:t>19</a:t>
            </a:fld>
            <a:endParaRPr lang="ru-RU"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764704"/>
            <a:ext cx="9144000" cy="5632311"/>
          </a:xfrm>
          <a:prstGeom prst="rect">
            <a:avLst/>
          </a:prstGeom>
        </p:spPr>
        <p:txBody>
          <a:bodyPr wrap="square">
            <a:spAutoFit/>
          </a:bodyPr>
          <a:lstStyle/>
          <a:p>
            <a:r>
              <a:rPr lang="ru-RU" b="1" dirty="0" err="1" smtClean="0">
                <a:latin typeface="Times New Roman" pitchFamily="18" charset="0"/>
                <a:cs typeface="Times New Roman" pitchFamily="18" charset="0"/>
              </a:rPr>
              <a:t>Декларацияны</a:t>
            </a:r>
            <a:r>
              <a:rPr lang="ru-RU" b="1" dirty="0" smtClean="0">
                <a:latin typeface="Times New Roman" pitchFamily="18" charset="0"/>
                <a:cs typeface="Times New Roman" pitchFamily="18" charset="0"/>
              </a:rPr>
              <a:t> </a:t>
            </a:r>
            <a:r>
              <a:rPr lang="ru-RU" b="1" dirty="0" err="1">
                <a:latin typeface="Times New Roman" pitchFamily="18" charset="0"/>
                <a:cs typeface="Times New Roman" pitchFamily="18" charset="0"/>
              </a:rPr>
              <a:t>табыс</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ету</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мерзімдері</a:t>
            </a:r>
            <a:endParaRPr lang="ru-RU" dirty="0">
              <a:latin typeface="Times New Roman" pitchFamily="18" charset="0"/>
              <a:cs typeface="Times New Roman" pitchFamily="18" charset="0"/>
            </a:endParaRPr>
          </a:p>
          <a:p>
            <a:r>
              <a:rPr lang="en-US" dirty="0" smtClean="0"/>
              <a:t>      1. </a:t>
            </a:r>
            <a:r>
              <a:rPr lang="en-US" dirty="0" err="1" smtClean="0"/>
              <a:t>Егер</a:t>
            </a:r>
            <a:r>
              <a:rPr lang="en-US" dirty="0" smtClean="0"/>
              <a:t> </a:t>
            </a:r>
            <a:r>
              <a:rPr lang="en-US" dirty="0" err="1" smtClean="0"/>
              <a:t>осы</a:t>
            </a:r>
            <a:r>
              <a:rPr lang="en-US" dirty="0" smtClean="0"/>
              <a:t> </a:t>
            </a:r>
            <a:r>
              <a:rPr lang="en-US" dirty="0" err="1" smtClean="0"/>
              <a:t>бапта</a:t>
            </a:r>
            <a:r>
              <a:rPr lang="en-US" dirty="0" smtClean="0"/>
              <a:t> </a:t>
            </a:r>
            <a:r>
              <a:rPr lang="en-US" dirty="0" err="1" smtClean="0"/>
              <a:t>өзгеше</a:t>
            </a:r>
            <a:r>
              <a:rPr lang="en-US" dirty="0" smtClean="0"/>
              <a:t> </a:t>
            </a:r>
            <a:r>
              <a:rPr lang="en-US" dirty="0" err="1" smtClean="0"/>
              <a:t>белгіленбесе</a:t>
            </a:r>
            <a:r>
              <a:rPr lang="en-US" dirty="0" smtClean="0"/>
              <a:t>, "</a:t>
            </a:r>
            <a:r>
              <a:rPr lang="en-US" dirty="0" err="1" smtClean="0"/>
              <a:t>Қазақстан</a:t>
            </a:r>
            <a:r>
              <a:rPr lang="en-US" dirty="0" smtClean="0"/>
              <a:t> </a:t>
            </a:r>
            <a:r>
              <a:rPr lang="en-US" dirty="0" err="1" smtClean="0"/>
              <a:t>Республикасындағы</a:t>
            </a:r>
            <a:r>
              <a:rPr lang="en-US" dirty="0" smtClean="0"/>
              <a:t> </a:t>
            </a:r>
            <a:r>
              <a:rPr lang="en-US" dirty="0" err="1" smtClean="0"/>
              <a:t>сайлау</a:t>
            </a:r>
            <a:r>
              <a:rPr lang="en-US" dirty="0" smtClean="0"/>
              <a:t> </a:t>
            </a:r>
            <a:r>
              <a:rPr lang="en-US" dirty="0" err="1" smtClean="0"/>
              <a:t>туралы</a:t>
            </a:r>
            <a:r>
              <a:rPr lang="en-US" dirty="0" smtClean="0"/>
              <a:t>" </a:t>
            </a:r>
            <a:r>
              <a:rPr lang="en-US" dirty="0" err="1" smtClean="0"/>
              <a:t>Қазақстан</a:t>
            </a:r>
            <a:r>
              <a:rPr lang="en-US" dirty="0" smtClean="0"/>
              <a:t> </a:t>
            </a:r>
            <a:r>
              <a:rPr lang="en-US" dirty="0" err="1" smtClean="0"/>
              <a:t>Республикасының</a:t>
            </a:r>
            <a:r>
              <a:rPr lang="en-US" dirty="0" smtClean="0"/>
              <a:t> </a:t>
            </a:r>
            <a:r>
              <a:rPr lang="en-US" dirty="0" err="1" smtClean="0"/>
              <a:t>Конституциялық</a:t>
            </a:r>
            <a:r>
              <a:rPr lang="en-US" dirty="0" smtClean="0"/>
              <a:t> </a:t>
            </a:r>
            <a:r>
              <a:rPr lang="en-US" dirty="0" err="1" smtClean="0"/>
              <a:t>заңында</a:t>
            </a:r>
            <a:r>
              <a:rPr lang="en-US" dirty="0" smtClean="0"/>
              <a:t>, </a:t>
            </a:r>
            <a:r>
              <a:rPr lang="en-US" dirty="0" err="1" smtClean="0"/>
              <a:t>Қазақстан</a:t>
            </a:r>
            <a:r>
              <a:rPr lang="en-US" dirty="0" smtClean="0"/>
              <a:t> </a:t>
            </a:r>
            <a:r>
              <a:rPr lang="en-US" dirty="0" err="1" smtClean="0"/>
              <a:t>Республикасының</a:t>
            </a:r>
            <a:r>
              <a:rPr lang="en-US" dirty="0" smtClean="0"/>
              <a:t> </a:t>
            </a:r>
            <a:r>
              <a:rPr lang="en-US" dirty="0" err="1" smtClean="0"/>
              <a:t>Қылмыстық-атқару</a:t>
            </a:r>
            <a:r>
              <a:rPr lang="en-US" dirty="0" smtClean="0"/>
              <a:t> </a:t>
            </a:r>
            <a:r>
              <a:rPr lang="en-US" dirty="0" err="1" smtClean="0"/>
              <a:t>кодексiнде</a:t>
            </a:r>
            <a:r>
              <a:rPr lang="en-US" dirty="0" smtClean="0"/>
              <a:t> </a:t>
            </a:r>
            <a:r>
              <a:rPr lang="en-US" dirty="0" err="1" smtClean="0"/>
              <a:t>және</a:t>
            </a:r>
            <a:r>
              <a:rPr lang="en-US" dirty="0" smtClean="0"/>
              <a:t> "</a:t>
            </a:r>
            <a:r>
              <a:rPr lang="en-US" dirty="0" err="1" smtClean="0"/>
              <a:t>Сыбайлас</a:t>
            </a:r>
            <a:r>
              <a:rPr lang="en-US" dirty="0" smtClean="0"/>
              <a:t> </a:t>
            </a:r>
            <a:r>
              <a:rPr lang="en-US" dirty="0" err="1" smtClean="0"/>
              <a:t>жемқорлыққа</a:t>
            </a:r>
            <a:r>
              <a:rPr lang="en-US" dirty="0" smtClean="0"/>
              <a:t> </a:t>
            </a:r>
            <a:r>
              <a:rPr lang="en-US" dirty="0" err="1" smtClean="0"/>
              <a:t>қарсы</a:t>
            </a:r>
            <a:r>
              <a:rPr lang="en-US" dirty="0" smtClean="0"/>
              <a:t> </a:t>
            </a:r>
            <a:r>
              <a:rPr lang="en-US" dirty="0" err="1" smtClean="0"/>
              <a:t>іс-қимыл</a:t>
            </a:r>
            <a:r>
              <a:rPr lang="en-US" dirty="0" smtClean="0"/>
              <a:t> </a:t>
            </a:r>
            <a:r>
              <a:rPr lang="en-US" dirty="0" err="1" smtClean="0"/>
              <a:t>туралы</a:t>
            </a:r>
            <a:r>
              <a:rPr lang="en-US" dirty="0" smtClean="0"/>
              <a:t>" </a:t>
            </a:r>
            <a:r>
              <a:rPr lang="en-US" dirty="0" err="1" smtClean="0"/>
              <a:t>Қазақстан</a:t>
            </a:r>
            <a:r>
              <a:rPr lang="en-US" dirty="0" smtClean="0"/>
              <a:t> </a:t>
            </a:r>
            <a:r>
              <a:rPr lang="en-US" dirty="0" err="1" smtClean="0"/>
              <a:t>Республикасының</a:t>
            </a:r>
            <a:r>
              <a:rPr lang="en-US" dirty="0" smtClean="0"/>
              <a:t> </a:t>
            </a:r>
            <a:r>
              <a:rPr lang="en-US" dirty="0" err="1" smtClean="0"/>
              <a:t>Заңында</a:t>
            </a:r>
            <a:r>
              <a:rPr lang="en-US" dirty="0" smtClean="0"/>
              <a:t> </a:t>
            </a:r>
            <a:r>
              <a:rPr lang="en-US" dirty="0" err="1" smtClean="0"/>
              <a:t>көзделген</a:t>
            </a:r>
            <a:r>
              <a:rPr lang="en-US" dirty="0" smtClean="0"/>
              <a:t> </a:t>
            </a:r>
            <a:r>
              <a:rPr lang="en-US" dirty="0" err="1" smtClean="0"/>
              <a:t>жағдайларды</a:t>
            </a:r>
            <a:r>
              <a:rPr lang="en-US" dirty="0" smtClean="0"/>
              <a:t> </a:t>
            </a:r>
            <a:r>
              <a:rPr lang="en-US" dirty="0" err="1" smtClean="0"/>
              <a:t>қоспағанда</a:t>
            </a:r>
            <a:r>
              <a:rPr lang="en-US" dirty="0" smtClean="0"/>
              <a:t>, </a:t>
            </a:r>
            <a:r>
              <a:rPr lang="en-US" dirty="0" err="1" smtClean="0"/>
              <a:t>жеке</a:t>
            </a:r>
            <a:r>
              <a:rPr lang="en-US" dirty="0" smtClean="0"/>
              <a:t> </a:t>
            </a:r>
            <a:r>
              <a:rPr lang="en-US" dirty="0" err="1" smtClean="0"/>
              <a:t>табыс</a:t>
            </a:r>
            <a:r>
              <a:rPr lang="en-US" dirty="0" smtClean="0"/>
              <a:t> </a:t>
            </a:r>
            <a:r>
              <a:rPr lang="en-US" dirty="0" err="1" smtClean="0"/>
              <a:t>салығы</a:t>
            </a:r>
            <a:r>
              <a:rPr lang="en-US" dirty="0" smtClean="0"/>
              <a:t> </a:t>
            </a:r>
            <a:r>
              <a:rPr lang="en-US" dirty="0" err="1" smtClean="0"/>
              <a:t>бойынша</a:t>
            </a:r>
            <a:r>
              <a:rPr lang="en-US" dirty="0" smtClean="0"/>
              <a:t> </a:t>
            </a:r>
            <a:r>
              <a:rPr lang="en-US" dirty="0" err="1" smtClean="0"/>
              <a:t>декларация</a:t>
            </a:r>
            <a:r>
              <a:rPr lang="en-US" dirty="0" smtClean="0"/>
              <a:t> </a:t>
            </a:r>
            <a:r>
              <a:rPr lang="en-US" dirty="0" err="1" smtClean="0"/>
              <a:t>тұрған</a:t>
            </a:r>
            <a:r>
              <a:rPr lang="en-US" dirty="0" smtClean="0"/>
              <a:t> (</a:t>
            </a:r>
            <a:r>
              <a:rPr lang="en-US" dirty="0" err="1" smtClean="0"/>
              <a:t>тұрғылықты</a:t>
            </a:r>
            <a:r>
              <a:rPr lang="en-US" dirty="0" smtClean="0"/>
              <a:t>) </a:t>
            </a:r>
            <a:r>
              <a:rPr lang="en-US" dirty="0" err="1" smtClean="0"/>
              <a:t>жері</a:t>
            </a:r>
            <a:r>
              <a:rPr lang="en-US" dirty="0" smtClean="0"/>
              <a:t> </a:t>
            </a:r>
            <a:r>
              <a:rPr lang="en-US" dirty="0" err="1" smtClean="0"/>
              <a:t>бойынша</a:t>
            </a:r>
            <a:r>
              <a:rPr lang="en-US" dirty="0" smtClean="0"/>
              <a:t> </a:t>
            </a:r>
            <a:r>
              <a:rPr lang="en-US" dirty="0" err="1" smtClean="0"/>
              <a:t>салық</a:t>
            </a:r>
            <a:r>
              <a:rPr lang="en-US" dirty="0" smtClean="0"/>
              <a:t> </a:t>
            </a:r>
            <a:r>
              <a:rPr lang="en-US" dirty="0" err="1" smtClean="0"/>
              <a:t>органына</a:t>
            </a:r>
            <a:r>
              <a:rPr lang="en-US" dirty="0" smtClean="0"/>
              <a:t> </a:t>
            </a:r>
            <a:r>
              <a:rPr lang="en-US" dirty="0" err="1" smtClean="0"/>
              <a:t>есептi</a:t>
            </a:r>
            <a:r>
              <a:rPr lang="en-US" dirty="0" smtClean="0"/>
              <a:t> </a:t>
            </a:r>
            <a:r>
              <a:rPr lang="en-US" dirty="0" err="1" smtClean="0"/>
              <a:t>салықтық</a:t>
            </a:r>
            <a:r>
              <a:rPr lang="en-US" dirty="0" smtClean="0"/>
              <a:t> </a:t>
            </a:r>
            <a:r>
              <a:rPr lang="en-US" dirty="0" err="1" smtClean="0"/>
              <a:t>кезеңнен</a:t>
            </a:r>
            <a:r>
              <a:rPr lang="en-US" dirty="0" smtClean="0"/>
              <a:t> </a:t>
            </a:r>
            <a:r>
              <a:rPr lang="en-US" dirty="0" err="1" smtClean="0"/>
              <a:t>кейiнгi</a:t>
            </a:r>
            <a:r>
              <a:rPr lang="en-US" dirty="0" smtClean="0"/>
              <a:t> </a:t>
            </a:r>
            <a:r>
              <a:rPr lang="en-US" dirty="0" err="1" smtClean="0"/>
              <a:t>жылдың</a:t>
            </a:r>
            <a:r>
              <a:rPr lang="en-US" dirty="0" smtClean="0"/>
              <a:t> 31 </a:t>
            </a:r>
            <a:r>
              <a:rPr lang="en-US" dirty="0" err="1" smtClean="0"/>
              <a:t>наурызынан</a:t>
            </a:r>
            <a:r>
              <a:rPr lang="en-US" dirty="0" smtClean="0"/>
              <a:t> </a:t>
            </a:r>
            <a:r>
              <a:rPr lang="en-US" dirty="0" err="1" smtClean="0"/>
              <a:t>кешiктiрiлмей</a:t>
            </a:r>
            <a:r>
              <a:rPr lang="en-US" dirty="0" smtClean="0"/>
              <a:t> </a:t>
            </a:r>
            <a:r>
              <a:rPr lang="en-US" dirty="0" err="1" smtClean="0"/>
              <a:t>тапсырылады</a:t>
            </a:r>
            <a:r>
              <a:rPr lang="en-US" dirty="0" smtClean="0"/>
              <a:t>.</a:t>
            </a:r>
            <a:endParaRPr lang="ru-RU" dirty="0" smtClean="0"/>
          </a:p>
          <a:p>
            <a:r>
              <a:rPr lang="en-US" dirty="0" smtClean="0"/>
              <a:t>       2. </a:t>
            </a:r>
            <a:r>
              <a:rPr lang="en-US" dirty="0" err="1" smtClean="0"/>
              <a:t>Осы</a:t>
            </a:r>
            <a:r>
              <a:rPr lang="en-US" dirty="0" smtClean="0"/>
              <a:t> </a:t>
            </a:r>
            <a:r>
              <a:rPr lang="en-US" dirty="0" err="1" smtClean="0"/>
              <a:t>Кодекстің</a:t>
            </a:r>
            <a:r>
              <a:rPr lang="en-US" dirty="0" smtClean="0"/>
              <a:t> 360-бабында </a:t>
            </a:r>
            <a:r>
              <a:rPr lang="en-US" dirty="0" err="1" smtClean="0"/>
              <a:t>көзделген</a:t>
            </a:r>
            <a:r>
              <a:rPr lang="en-US" dirty="0" smtClean="0"/>
              <a:t> </a:t>
            </a:r>
            <a:r>
              <a:rPr lang="en-US" dirty="0" err="1" smtClean="0"/>
              <a:t>кірістерді</a:t>
            </a:r>
            <a:r>
              <a:rPr lang="en-US" dirty="0" smtClean="0"/>
              <a:t> </a:t>
            </a:r>
            <a:r>
              <a:rPr lang="en-US" dirty="0" err="1" smtClean="0"/>
              <a:t>алған</a:t>
            </a:r>
            <a:r>
              <a:rPr lang="en-US" dirty="0" smtClean="0"/>
              <a:t>, </a:t>
            </a:r>
            <a:r>
              <a:rPr lang="en-US" dirty="0" err="1" smtClean="0"/>
              <a:t>Қазақстан</a:t>
            </a:r>
            <a:r>
              <a:rPr lang="en-US" dirty="0" smtClean="0"/>
              <a:t> </a:t>
            </a:r>
            <a:r>
              <a:rPr lang="en-US" dirty="0" err="1" smtClean="0"/>
              <a:t>Республикасының</a:t>
            </a:r>
            <a:r>
              <a:rPr lang="en-US" dirty="0" smtClean="0"/>
              <a:t> </a:t>
            </a:r>
            <a:r>
              <a:rPr lang="en-US" dirty="0" err="1" smtClean="0"/>
              <a:t>резидент-үй</a:t>
            </a:r>
            <a:r>
              <a:rPr lang="en-US" dirty="0" smtClean="0"/>
              <a:t> </a:t>
            </a:r>
            <a:r>
              <a:rPr lang="en-US" dirty="0" err="1" smtClean="0"/>
              <a:t>жұмыскерлері</a:t>
            </a:r>
            <a:r>
              <a:rPr lang="en-US" dirty="0" smtClean="0"/>
              <a:t> </a:t>
            </a:r>
            <a:r>
              <a:rPr lang="en-US" dirty="0" err="1" smtClean="0"/>
              <a:t>болып</a:t>
            </a:r>
            <a:r>
              <a:rPr lang="en-US" dirty="0" smtClean="0"/>
              <a:t> </a:t>
            </a:r>
            <a:r>
              <a:rPr lang="en-US" dirty="0" err="1" smtClean="0"/>
              <a:t>табылатын</a:t>
            </a:r>
            <a:r>
              <a:rPr lang="en-US" dirty="0" smtClean="0"/>
              <a:t> </a:t>
            </a:r>
            <a:r>
              <a:rPr lang="en-US" dirty="0" err="1" smtClean="0"/>
              <a:t>еңбекші</a:t>
            </a:r>
            <a:r>
              <a:rPr lang="en-US" dirty="0" smtClean="0"/>
              <a:t> </a:t>
            </a:r>
            <a:r>
              <a:rPr lang="en-US" dirty="0" err="1" smtClean="0"/>
              <a:t>көшіп</a:t>
            </a:r>
            <a:r>
              <a:rPr lang="en-US" dirty="0" smtClean="0"/>
              <a:t> </a:t>
            </a:r>
            <a:r>
              <a:rPr lang="en-US" dirty="0" err="1" smtClean="0"/>
              <a:t>келушілер</a:t>
            </a:r>
            <a:r>
              <a:rPr lang="en-US" dirty="0" smtClean="0"/>
              <a:t> </a:t>
            </a:r>
            <a:r>
              <a:rPr lang="en-US" dirty="0" err="1" smtClean="0"/>
              <a:t>жеке</a:t>
            </a:r>
            <a:r>
              <a:rPr lang="en-US" dirty="0" smtClean="0"/>
              <a:t> </a:t>
            </a:r>
            <a:r>
              <a:rPr lang="en-US" dirty="0" err="1" smtClean="0"/>
              <a:t>табыс</a:t>
            </a:r>
            <a:r>
              <a:rPr lang="en-US" dirty="0" smtClean="0"/>
              <a:t> </a:t>
            </a:r>
            <a:r>
              <a:rPr lang="en-US" dirty="0" err="1" smtClean="0"/>
              <a:t>салығы</a:t>
            </a:r>
            <a:r>
              <a:rPr lang="en-US" dirty="0" smtClean="0"/>
              <a:t> </a:t>
            </a:r>
            <a:r>
              <a:rPr lang="en-US" dirty="0" err="1" smtClean="0"/>
              <a:t>бойынша</a:t>
            </a:r>
            <a:r>
              <a:rPr lang="en-US" dirty="0" smtClean="0"/>
              <a:t> </a:t>
            </a:r>
            <a:r>
              <a:rPr lang="en-US" dirty="0" err="1" smtClean="0"/>
              <a:t>декларацияны</a:t>
            </a:r>
            <a:r>
              <a:rPr lang="en-US" dirty="0" smtClean="0"/>
              <a:t> </a:t>
            </a:r>
            <a:r>
              <a:rPr lang="en-US" dirty="0" err="1" smtClean="0"/>
              <a:t>есепті</a:t>
            </a:r>
            <a:r>
              <a:rPr lang="en-US" dirty="0" smtClean="0"/>
              <a:t> </a:t>
            </a:r>
            <a:r>
              <a:rPr lang="en-US" dirty="0" err="1" smtClean="0"/>
              <a:t>салықтық</a:t>
            </a:r>
            <a:r>
              <a:rPr lang="en-US" dirty="0" smtClean="0"/>
              <a:t> </a:t>
            </a:r>
            <a:r>
              <a:rPr lang="en-US" dirty="0" err="1" smtClean="0"/>
              <a:t>кезең</a:t>
            </a:r>
            <a:r>
              <a:rPr lang="en-US" dirty="0" smtClean="0"/>
              <a:t> </a:t>
            </a:r>
            <a:r>
              <a:rPr lang="en-US" dirty="0" err="1" smtClean="0"/>
              <a:t>үшін</a:t>
            </a:r>
            <a:r>
              <a:rPr lang="en-US" dirty="0" smtClean="0"/>
              <a:t> </a:t>
            </a:r>
            <a:r>
              <a:rPr lang="en-US" dirty="0" err="1" smtClean="0"/>
              <a:t>есептелген</a:t>
            </a:r>
            <a:r>
              <a:rPr lang="en-US" dirty="0" smtClean="0"/>
              <a:t> </a:t>
            </a:r>
            <a:r>
              <a:rPr lang="en-US" dirty="0" err="1" smtClean="0"/>
              <a:t>жеке</a:t>
            </a:r>
            <a:r>
              <a:rPr lang="en-US" dirty="0" smtClean="0"/>
              <a:t> </a:t>
            </a:r>
            <a:r>
              <a:rPr lang="en-US" dirty="0" err="1" smtClean="0"/>
              <a:t>табыс</a:t>
            </a:r>
            <a:r>
              <a:rPr lang="en-US" dirty="0" smtClean="0"/>
              <a:t> </a:t>
            </a:r>
            <a:r>
              <a:rPr lang="en-US" dirty="0" err="1" smtClean="0"/>
              <a:t>салығының</a:t>
            </a:r>
            <a:r>
              <a:rPr lang="en-US" dirty="0" smtClean="0"/>
              <a:t> </a:t>
            </a:r>
            <a:r>
              <a:rPr lang="en-US" dirty="0" err="1" smtClean="0"/>
              <a:t>сомасы</a:t>
            </a:r>
            <a:r>
              <a:rPr lang="en-US" dirty="0" smtClean="0"/>
              <a:t> </a:t>
            </a:r>
            <a:r>
              <a:rPr lang="en-US" dirty="0" err="1" smtClean="0"/>
              <a:t>жеке</a:t>
            </a:r>
            <a:r>
              <a:rPr lang="en-US" dirty="0" smtClean="0"/>
              <a:t> </a:t>
            </a:r>
            <a:r>
              <a:rPr lang="en-US" dirty="0" err="1" smtClean="0"/>
              <a:t>табыс</a:t>
            </a:r>
            <a:r>
              <a:rPr lang="en-US" dirty="0" smtClean="0"/>
              <a:t> </a:t>
            </a:r>
            <a:r>
              <a:rPr lang="en-US" dirty="0" err="1" smtClean="0"/>
              <a:t>салығы</a:t>
            </a:r>
            <a:r>
              <a:rPr lang="en-US" dirty="0" smtClean="0"/>
              <a:t> </a:t>
            </a:r>
            <a:r>
              <a:rPr lang="en-US" dirty="0" err="1" smtClean="0"/>
              <a:t>бойынша</a:t>
            </a:r>
            <a:r>
              <a:rPr lang="en-US" dirty="0" smtClean="0"/>
              <a:t> </a:t>
            </a:r>
            <a:r>
              <a:rPr lang="en-US" dirty="0" err="1" smtClean="0"/>
              <a:t>алдын</a:t>
            </a:r>
            <a:r>
              <a:rPr lang="en-US" dirty="0" smtClean="0"/>
              <a:t> </a:t>
            </a:r>
            <a:r>
              <a:rPr lang="en-US" dirty="0" err="1" smtClean="0"/>
              <a:t>ала</a:t>
            </a:r>
            <a:r>
              <a:rPr lang="en-US" dirty="0" smtClean="0"/>
              <a:t> </a:t>
            </a:r>
            <a:r>
              <a:rPr lang="en-US" dirty="0" err="1" smtClean="0"/>
              <a:t>төлемдер</a:t>
            </a:r>
            <a:r>
              <a:rPr lang="en-US" dirty="0" smtClean="0"/>
              <a:t> </a:t>
            </a:r>
            <a:r>
              <a:rPr lang="en-US" dirty="0" err="1" smtClean="0"/>
              <a:t>сомасынан</a:t>
            </a:r>
            <a:r>
              <a:rPr lang="en-US" dirty="0" smtClean="0"/>
              <a:t> </a:t>
            </a:r>
            <a:r>
              <a:rPr lang="en-US" dirty="0" err="1" smtClean="0"/>
              <a:t>асып</a:t>
            </a:r>
            <a:r>
              <a:rPr lang="en-US" dirty="0" smtClean="0"/>
              <a:t> </a:t>
            </a:r>
            <a:r>
              <a:rPr lang="en-US" dirty="0" err="1" smtClean="0"/>
              <a:t>кеткен</a:t>
            </a:r>
            <a:r>
              <a:rPr lang="en-US" dirty="0" smtClean="0"/>
              <a:t> </a:t>
            </a:r>
            <a:r>
              <a:rPr lang="en-US" dirty="0" err="1" smtClean="0"/>
              <a:t>жағдайда</a:t>
            </a:r>
            <a:r>
              <a:rPr lang="en-US" dirty="0" smtClean="0"/>
              <a:t> </a:t>
            </a:r>
            <a:r>
              <a:rPr lang="en-US" dirty="0" err="1" smtClean="0"/>
              <a:t>тапсырады</a:t>
            </a:r>
            <a:r>
              <a:rPr lang="en-US" dirty="0" smtClean="0"/>
              <a:t>.</a:t>
            </a:r>
            <a:r>
              <a:rPr lang="en-US" dirty="0" smtClean="0"/>
              <a:t> </a:t>
            </a:r>
            <a:endParaRPr lang="kk-KZ" dirty="0" smtClean="0"/>
          </a:p>
          <a:p>
            <a:r>
              <a:rPr lang="en-US" dirty="0" smtClean="0"/>
              <a:t>3</a:t>
            </a:r>
            <a:r>
              <a:rPr lang="en-US" dirty="0" smtClean="0"/>
              <a:t>. </a:t>
            </a:r>
            <a:r>
              <a:rPr lang="en-US" dirty="0" err="1" smtClean="0"/>
              <a:t>Егер</a:t>
            </a:r>
            <a:r>
              <a:rPr lang="en-US" dirty="0" smtClean="0"/>
              <a:t> </a:t>
            </a:r>
            <a:r>
              <a:rPr lang="en-US" dirty="0" err="1" smtClean="0"/>
              <a:t>жеке</a:t>
            </a:r>
            <a:r>
              <a:rPr lang="en-US" dirty="0" smtClean="0"/>
              <a:t> </a:t>
            </a:r>
            <a:r>
              <a:rPr lang="en-US" dirty="0" err="1" smtClean="0"/>
              <a:t>табыс</a:t>
            </a:r>
            <a:r>
              <a:rPr lang="en-US" dirty="0" smtClean="0"/>
              <a:t> </a:t>
            </a:r>
            <a:r>
              <a:rPr lang="en-US" dirty="0" err="1" smtClean="0"/>
              <a:t>салығы</a:t>
            </a:r>
            <a:r>
              <a:rPr lang="en-US" dirty="0" smtClean="0"/>
              <a:t> </a:t>
            </a:r>
            <a:r>
              <a:rPr lang="en-US" dirty="0" err="1" smtClean="0"/>
              <a:t>бойынша</a:t>
            </a:r>
            <a:r>
              <a:rPr lang="en-US" dirty="0" smtClean="0"/>
              <a:t> </a:t>
            </a:r>
            <a:r>
              <a:rPr lang="en-US" dirty="0" err="1" smtClean="0"/>
              <a:t>декларация</a:t>
            </a:r>
            <a:r>
              <a:rPr lang="en-US" dirty="0" smtClean="0"/>
              <a:t> </a:t>
            </a:r>
            <a:r>
              <a:rPr lang="en-US" dirty="0" err="1" smtClean="0"/>
              <a:t>ұсынылған</a:t>
            </a:r>
            <a:r>
              <a:rPr lang="en-US" dirty="0" smtClean="0"/>
              <a:t> </a:t>
            </a:r>
            <a:r>
              <a:rPr lang="en-US" dirty="0" err="1" smtClean="0"/>
              <a:t>күнге</a:t>
            </a:r>
            <a:r>
              <a:rPr lang="en-US" dirty="0" smtClean="0"/>
              <a:t> </a:t>
            </a:r>
            <a:r>
              <a:rPr lang="en-US" dirty="0" err="1" smtClean="0"/>
              <a:t>қаржылық</a:t>
            </a:r>
            <a:r>
              <a:rPr lang="en-US" dirty="0" smtClean="0"/>
              <a:t> </a:t>
            </a:r>
            <a:r>
              <a:rPr lang="en-US" dirty="0" err="1" smtClean="0"/>
              <a:t>есептіліктің</a:t>
            </a:r>
            <a:r>
              <a:rPr lang="en-US" dirty="0" smtClean="0"/>
              <a:t> </a:t>
            </a:r>
            <a:r>
              <a:rPr lang="en-US" dirty="0" err="1" smtClean="0"/>
              <a:t>бекітілген</a:t>
            </a:r>
            <a:r>
              <a:rPr lang="en-US" dirty="0" smtClean="0"/>
              <a:t> </a:t>
            </a:r>
            <a:r>
              <a:rPr lang="en-US" dirty="0" err="1" smtClean="0"/>
              <a:t>аудиторлық</a:t>
            </a:r>
            <a:r>
              <a:rPr lang="en-US" dirty="0" smtClean="0"/>
              <a:t> </a:t>
            </a:r>
            <a:r>
              <a:rPr lang="en-US" dirty="0" err="1" smtClean="0"/>
              <a:t>есебі</a:t>
            </a:r>
            <a:r>
              <a:rPr lang="en-US" dirty="0" smtClean="0"/>
              <a:t> </a:t>
            </a:r>
            <a:r>
              <a:rPr lang="en-US" dirty="0" err="1" smtClean="0"/>
              <a:t>болмаған</a:t>
            </a:r>
            <a:r>
              <a:rPr lang="en-US" dirty="0" smtClean="0"/>
              <a:t> </a:t>
            </a:r>
            <a:r>
              <a:rPr lang="en-US" dirty="0" err="1" smtClean="0"/>
              <a:t>жағдайда</a:t>
            </a:r>
            <a:r>
              <a:rPr lang="en-US" dirty="0" smtClean="0"/>
              <a:t>, </a:t>
            </a:r>
            <a:r>
              <a:rPr lang="en-US" dirty="0" err="1" smtClean="0"/>
              <a:t>бақыланатын</a:t>
            </a:r>
            <a:r>
              <a:rPr lang="en-US" dirty="0" smtClean="0"/>
              <a:t> </a:t>
            </a:r>
            <a:r>
              <a:rPr lang="en-US" dirty="0" err="1" smtClean="0"/>
              <a:t>шетелдік</a:t>
            </a:r>
            <a:r>
              <a:rPr lang="en-US" dirty="0" smtClean="0"/>
              <a:t> </a:t>
            </a:r>
            <a:r>
              <a:rPr lang="en-US" dirty="0" err="1" smtClean="0"/>
              <a:t>компаниялардың</a:t>
            </a:r>
            <a:r>
              <a:rPr lang="en-US" dirty="0" smtClean="0"/>
              <a:t> </a:t>
            </a:r>
            <a:r>
              <a:rPr lang="en-US" dirty="0" err="1" smtClean="0"/>
              <a:t>немесе</a:t>
            </a:r>
            <a:r>
              <a:rPr lang="en-US" dirty="0" smtClean="0"/>
              <a:t> </a:t>
            </a:r>
            <a:r>
              <a:rPr lang="en-US" dirty="0" err="1" smtClean="0"/>
              <a:t>бақыланатын</a:t>
            </a:r>
            <a:r>
              <a:rPr lang="en-US" dirty="0" smtClean="0"/>
              <a:t> </a:t>
            </a:r>
            <a:r>
              <a:rPr lang="en-US" dirty="0" err="1" smtClean="0"/>
              <a:t>шетелдік</a:t>
            </a:r>
            <a:r>
              <a:rPr lang="en-US" dirty="0" smtClean="0"/>
              <a:t> </a:t>
            </a:r>
            <a:r>
              <a:rPr lang="en-US" dirty="0" err="1" smtClean="0"/>
              <a:t>компаниялардың</a:t>
            </a:r>
            <a:r>
              <a:rPr lang="en-US" dirty="0" smtClean="0"/>
              <a:t> </a:t>
            </a:r>
            <a:r>
              <a:rPr lang="en-US" dirty="0" err="1" smtClean="0"/>
              <a:t>тұрақты</a:t>
            </a:r>
            <a:r>
              <a:rPr lang="en-US" dirty="0" smtClean="0"/>
              <a:t> </a:t>
            </a:r>
            <a:r>
              <a:rPr lang="en-US" dirty="0" err="1" smtClean="0"/>
              <a:t>мекемелерінің</a:t>
            </a:r>
            <a:r>
              <a:rPr lang="en-US" dirty="0" smtClean="0"/>
              <a:t> </a:t>
            </a:r>
            <a:r>
              <a:rPr lang="en-US" dirty="0" err="1" smtClean="0"/>
              <a:t>жиынтық</a:t>
            </a:r>
            <a:r>
              <a:rPr lang="en-US" dirty="0" smtClean="0"/>
              <a:t> </a:t>
            </a:r>
            <a:r>
              <a:rPr lang="en-US" dirty="0" err="1" smtClean="0"/>
              <a:t>пайдасын</a:t>
            </a:r>
            <a:r>
              <a:rPr lang="en-US" dirty="0" smtClean="0"/>
              <a:t> </a:t>
            </a:r>
            <a:r>
              <a:rPr lang="en-US" dirty="0" err="1" smtClean="0"/>
              <a:t>есептеу</a:t>
            </a:r>
            <a:r>
              <a:rPr lang="en-US" dirty="0" smtClean="0"/>
              <a:t> </a:t>
            </a:r>
            <a:r>
              <a:rPr lang="en-US" dirty="0" err="1" smtClean="0"/>
              <a:t>осы</a:t>
            </a:r>
            <a:r>
              <a:rPr lang="en-US" dirty="0" smtClean="0"/>
              <a:t> </a:t>
            </a:r>
            <a:r>
              <a:rPr lang="en-US" dirty="0" err="1" smtClean="0"/>
              <a:t>Кодекстің</a:t>
            </a:r>
            <a:r>
              <a:rPr lang="en-US" dirty="0" smtClean="0"/>
              <a:t> 211-бабының </a:t>
            </a:r>
            <a:r>
              <a:rPr lang="en-US" dirty="0" err="1" smtClean="0"/>
              <a:t>ережелері</a:t>
            </a:r>
            <a:r>
              <a:rPr lang="en-US" dirty="0" smtClean="0"/>
              <a:t> </a:t>
            </a:r>
            <a:r>
              <a:rPr lang="en-US" dirty="0" err="1" smtClean="0"/>
              <a:t>ескеріле</a:t>
            </a:r>
            <a:r>
              <a:rPr lang="en-US" dirty="0" smtClean="0"/>
              <a:t> </a:t>
            </a:r>
            <a:r>
              <a:rPr lang="en-US" dirty="0" err="1" smtClean="0"/>
              <a:t>отырып</a:t>
            </a:r>
            <a:r>
              <a:rPr lang="en-US" dirty="0" smtClean="0"/>
              <a:t>, </a:t>
            </a:r>
            <a:r>
              <a:rPr lang="en-US" dirty="0" err="1" smtClean="0"/>
              <a:t>қаржылық</a:t>
            </a:r>
            <a:r>
              <a:rPr lang="en-US" dirty="0" smtClean="0"/>
              <a:t> </a:t>
            </a:r>
            <a:r>
              <a:rPr lang="en-US" dirty="0" err="1" smtClean="0"/>
              <a:t>есептілік</a:t>
            </a:r>
            <a:r>
              <a:rPr lang="en-US" dirty="0" smtClean="0"/>
              <a:t> </a:t>
            </a:r>
            <a:r>
              <a:rPr lang="en-US" dirty="0" err="1" smtClean="0"/>
              <a:t>бойынша</a:t>
            </a:r>
            <a:r>
              <a:rPr lang="en-US" dirty="0" smtClean="0"/>
              <a:t> </a:t>
            </a:r>
            <a:r>
              <a:rPr lang="en-US" dirty="0" err="1" smtClean="0"/>
              <a:t>аудиторлық</a:t>
            </a:r>
            <a:r>
              <a:rPr lang="en-US" dirty="0" smtClean="0"/>
              <a:t> </a:t>
            </a:r>
            <a:r>
              <a:rPr lang="en-US" dirty="0" err="1" smtClean="0"/>
              <a:t>есеп</a:t>
            </a:r>
            <a:r>
              <a:rPr lang="en-US" dirty="0" smtClean="0"/>
              <a:t> </a:t>
            </a:r>
            <a:r>
              <a:rPr lang="en-US" dirty="0" err="1" smtClean="0"/>
              <a:t>бекітілген</a:t>
            </a:r>
            <a:r>
              <a:rPr lang="en-US" dirty="0" smtClean="0"/>
              <a:t> </a:t>
            </a:r>
            <a:r>
              <a:rPr lang="en-US" dirty="0" err="1" smtClean="0"/>
              <a:t>күннен</a:t>
            </a:r>
            <a:r>
              <a:rPr lang="en-US" dirty="0" smtClean="0"/>
              <a:t> </a:t>
            </a:r>
            <a:r>
              <a:rPr lang="en-US" dirty="0" err="1" smtClean="0"/>
              <a:t>кейінгі</a:t>
            </a:r>
            <a:r>
              <a:rPr lang="en-US" dirty="0" smtClean="0"/>
              <a:t> </a:t>
            </a:r>
            <a:r>
              <a:rPr lang="en-US" dirty="0" err="1" smtClean="0"/>
              <a:t>алпыс</a:t>
            </a:r>
            <a:r>
              <a:rPr lang="en-US" dirty="0" smtClean="0"/>
              <a:t> </a:t>
            </a:r>
            <a:r>
              <a:rPr lang="en-US" dirty="0" err="1" smtClean="0"/>
              <a:t>жұмыс</a:t>
            </a:r>
            <a:r>
              <a:rPr lang="en-US" dirty="0" smtClean="0"/>
              <a:t> </a:t>
            </a:r>
            <a:r>
              <a:rPr lang="en-US" dirty="0" err="1" smtClean="0"/>
              <a:t>күні</a:t>
            </a:r>
            <a:r>
              <a:rPr lang="en-US" dirty="0" smtClean="0"/>
              <a:t> </a:t>
            </a:r>
            <a:r>
              <a:rPr lang="en-US" dirty="0" err="1" smtClean="0"/>
              <a:t>ішінде</a:t>
            </a:r>
            <a:r>
              <a:rPr lang="en-US" dirty="0" smtClean="0"/>
              <a:t>, </a:t>
            </a:r>
            <a:r>
              <a:rPr lang="en-US" dirty="0" err="1" smtClean="0"/>
              <a:t>бірақ</a:t>
            </a:r>
            <a:r>
              <a:rPr lang="en-US" dirty="0" smtClean="0"/>
              <a:t> </a:t>
            </a:r>
            <a:r>
              <a:rPr lang="en-US" dirty="0" err="1" smtClean="0"/>
              <a:t>есепті</a:t>
            </a:r>
            <a:r>
              <a:rPr lang="en-US" dirty="0" smtClean="0"/>
              <a:t> </a:t>
            </a:r>
            <a:r>
              <a:rPr lang="en-US" dirty="0" err="1" smtClean="0"/>
              <a:t>салықтық</a:t>
            </a:r>
            <a:r>
              <a:rPr lang="en-US" dirty="0" smtClean="0"/>
              <a:t> </a:t>
            </a:r>
            <a:r>
              <a:rPr lang="en-US" dirty="0" err="1" smtClean="0"/>
              <a:t>кезеңнен</a:t>
            </a:r>
            <a:r>
              <a:rPr lang="en-US" dirty="0" smtClean="0"/>
              <a:t> </a:t>
            </a:r>
            <a:r>
              <a:rPr lang="en-US" dirty="0" err="1" smtClean="0"/>
              <a:t>кейінгі</a:t>
            </a:r>
            <a:r>
              <a:rPr lang="en-US" dirty="0" smtClean="0"/>
              <a:t> </a:t>
            </a:r>
            <a:r>
              <a:rPr lang="en-US" dirty="0" err="1" smtClean="0"/>
              <a:t>екінші</a:t>
            </a:r>
            <a:r>
              <a:rPr lang="en-US" dirty="0" smtClean="0"/>
              <a:t> </a:t>
            </a:r>
            <a:r>
              <a:rPr lang="en-US" dirty="0" err="1" smtClean="0"/>
              <a:t>жылдың</a:t>
            </a:r>
            <a:r>
              <a:rPr lang="en-US" dirty="0" smtClean="0"/>
              <a:t> 31 </a:t>
            </a:r>
            <a:r>
              <a:rPr lang="en-US" dirty="0" err="1" smtClean="0"/>
              <a:t>наурызынан</a:t>
            </a:r>
            <a:r>
              <a:rPr lang="en-US" dirty="0" smtClean="0"/>
              <a:t> </a:t>
            </a:r>
            <a:r>
              <a:rPr lang="en-US" dirty="0" err="1" smtClean="0"/>
              <a:t>кешіктірілмей</a:t>
            </a:r>
            <a:r>
              <a:rPr lang="en-US" dirty="0" smtClean="0"/>
              <a:t> </a:t>
            </a:r>
            <a:r>
              <a:rPr lang="en-US" dirty="0" err="1" smtClean="0"/>
              <a:t>ұсынылатын</a:t>
            </a:r>
            <a:r>
              <a:rPr lang="en-US" dirty="0" smtClean="0"/>
              <a:t> </a:t>
            </a:r>
            <a:r>
              <a:rPr lang="en-US" dirty="0" err="1" smtClean="0"/>
              <a:t>жеке</a:t>
            </a:r>
            <a:r>
              <a:rPr lang="en-US" dirty="0" smtClean="0"/>
              <a:t> </a:t>
            </a:r>
            <a:r>
              <a:rPr lang="en-US" dirty="0" err="1" smtClean="0"/>
              <a:t>табыс</a:t>
            </a:r>
            <a:r>
              <a:rPr lang="en-US" dirty="0" smtClean="0"/>
              <a:t> </a:t>
            </a:r>
            <a:r>
              <a:rPr lang="en-US" dirty="0" err="1" smtClean="0"/>
              <a:t>салығы</a:t>
            </a:r>
            <a:r>
              <a:rPr lang="en-US" dirty="0" smtClean="0"/>
              <a:t> </a:t>
            </a:r>
            <a:r>
              <a:rPr lang="en-US" dirty="0" err="1" smtClean="0"/>
              <a:t>бойынша</a:t>
            </a:r>
            <a:r>
              <a:rPr lang="en-US" dirty="0" smtClean="0"/>
              <a:t> </a:t>
            </a:r>
            <a:r>
              <a:rPr lang="en-US" dirty="0" err="1" smtClean="0"/>
              <a:t>қосымша</a:t>
            </a:r>
            <a:r>
              <a:rPr lang="en-US" dirty="0" smtClean="0"/>
              <a:t> </a:t>
            </a:r>
            <a:r>
              <a:rPr lang="en-US" dirty="0" err="1" smtClean="0"/>
              <a:t>декларацияда</a:t>
            </a:r>
            <a:r>
              <a:rPr lang="en-US" dirty="0" smtClean="0"/>
              <a:t> </a:t>
            </a:r>
            <a:r>
              <a:rPr lang="en-US" dirty="0" err="1" smtClean="0"/>
              <a:t>жүргізіледі</a:t>
            </a:r>
            <a:r>
              <a:rPr lang="en-US" dirty="0" smtClean="0"/>
              <a:t>.</a:t>
            </a:r>
            <a:endParaRPr lang="ru-RU" dirty="0" smtClean="0"/>
          </a:p>
          <a:p>
            <a:endParaRPr lang="ru-RU" dirty="0"/>
          </a:p>
        </p:txBody>
      </p:sp>
      <p:sp>
        <p:nvSpPr>
          <p:cNvPr id="4" name="Номер слайда 3"/>
          <p:cNvSpPr>
            <a:spLocks noGrp="1"/>
          </p:cNvSpPr>
          <p:nvPr>
            <p:ph type="sldNum" sz="quarter" idx="12"/>
          </p:nvPr>
        </p:nvSpPr>
        <p:spPr/>
        <p:txBody>
          <a:bodyPr/>
          <a:lstStyle/>
          <a:p>
            <a:fld id="{0AA39464-637D-4B94-B730-6050C498EEA6}" type="slidenum">
              <a:rPr lang="ru-RU" smtClean="0"/>
              <a:pPr/>
              <a:t>20</a:t>
            </a:fld>
            <a:endParaRPr lang="ru-RU"/>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5092</TotalTime>
  <Words>1624</Words>
  <Application>Microsoft Office PowerPoint</Application>
  <PresentationFormat>Экран (4:3)</PresentationFormat>
  <Paragraphs>230</Paragraphs>
  <Slides>20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Поток</vt:lpstr>
      <vt:lpstr>ЖЕКЕ ТАБЫС САЛЫҒЫ</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ЖЕКЕ ТАБЫС САЛЫҒЫ</dc:title>
  <dc:creator>asus</dc:creator>
  <cp:lastModifiedBy>Lenovo</cp:lastModifiedBy>
  <cp:revision>132</cp:revision>
  <dcterms:created xsi:type="dcterms:W3CDTF">2013-12-03T07:00:31Z</dcterms:created>
  <dcterms:modified xsi:type="dcterms:W3CDTF">2020-03-10T17:08:21Z</dcterms:modified>
</cp:coreProperties>
</file>